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9" r:id="rId11"/>
    <p:sldId id="270" r:id="rId12"/>
    <p:sldId id="271" r:id="rId13"/>
    <p:sldId id="272" r:id="rId14"/>
    <p:sldId id="273" r:id="rId15"/>
    <p:sldId id="274" r:id="rId16"/>
    <p:sldId id="265" r:id="rId17"/>
    <p:sldId id="266" r:id="rId18"/>
    <p:sldId id="267" r:id="rId19"/>
    <p:sldId id="26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198965-436D-452D-BBBE-08C66DD2B496}" v="56" dt="2023-03-23T05:42:18.7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1" d="100"/>
          <a:sy n="61" d="100"/>
        </p:scale>
        <p:origin x="1736"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jay Polamarasetti" userId="ff8bbf93c2b3314f" providerId="LiveId" clId="{35198965-436D-452D-BBBE-08C66DD2B496}"/>
    <pc:docChg chg="modSld">
      <pc:chgData name="Sanjay Polamarasetti" userId="ff8bbf93c2b3314f" providerId="LiveId" clId="{35198965-436D-452D-BBBE-08C66DD2B496}" dt="2023-03-23T05:42:18.767" v="55" actId="20577"/>
      <pc:docMkLst>
        <pc:docMk/>
      </pc:docMkLst>
      <pc:sldChg chg="modSp">
        <pc:chgData name="Sanjay Polamarasetti" userId="ff8bbf93c2b3314f" providerId="LiveId" clId="{35198965-436D-452D-BBBE-08C66DD2B496}" dt="2023-03-23T05:42:18.767" v="55" actId="20577"/>
        <pc:sldMkLst>
          <pc:docMk/>
          <pc:sldMk cId="146216424" sldId="267"/>
        </pc:sldMkLst>
        <pc:spChg chg="mod">
          <ac:chgData name="Sanjay Polamarasetti" userId="ff8bbf93c2b3314f" providerId="LiveId" clId="{35198965-436D-452D-BBBE-08C66DD2B496}" dt="2023-03-23T05:42:18.767" v="55" actId="20577"/>
          <ac:spMkLst>
            <pc:docMk/>
            <pc:sldMk cId="146216424" sldId="267"/>
            <ac:spMk id="3" creationId="{B6C31D35-927D-4CD6-A7D1-03E11F1FD638}"/>
          </ac:spMkLst>
        </pc:spChg>
      </pc:sldChg>
    </pc:docChg>
  </pc:docChgLst>
</pc:chgInfo>
</file>

<file path=ppt/media/hdphoto1.wdp>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A9B15-57DA-45BB-B5A1-D0FD8F440F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4952FCC-E4E2-483F-A78B-EE453DE342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7FE416-B553-4433-948E-9D1DB696D097}"/>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5" name="Footer Placeholder 4">
            <a:extLst>
              <a:ext uri="{FF2B5EF4-FFF2-40B4-BE49-F238E27FC236}">
                <a16:creationId xmlns:a16="http://schemas.microsoft.com/office/drawing/2014/main" id="{D0B758FE-3834-4FEF-9A2B-CBE1E6074A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BE1DDAB-DA7E-4768-9B7D-F7E52A0C9109}"/>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643419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BC0B5-CD60-4845-A22D-259A6ECCEFF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75D3FB-6FB6-446E-ADFF-E436920F7E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473B06-3E4E-48F4-95F3-7F10B4F57174}"/>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5" name="Footer Placeholder 4">
            <a:extLst>
              <a:ext uri="{FF2B5EF4-FFF2-40B4-BE49-F238E27FC236}">
                <a16:creationId xmlns:a16="http://schemas.microsoft.com/office/drawing/2014/main" id="{110C0DD9-3C9D-43DC-8AA3-F4C82255ACE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4681AFD-BE4E-4364-BAEC-545577A93322}"/>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1994577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3E7B2E-758B-4B0A-A861-9E649302E6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A87310-C454-43E7-B1B0-9D431C169FD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35851F-838A-4BAB-A2DF-B94BDDB24F82}"/>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5" name="Footer Placeholder 4">
            <a:extLst>
              <a:ext uri="{FF2B5EF4-FFF2-40B4-BE49-F238E27FC236}">
                <a16:creationId xmlns:a16="http://schemas.microsoft.com/office/drawing/2014/main" id="{BC17CEC4-DB91-49E0-9A43-9B6B5A5BE5C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B95B60B-8190-44F5-8DAE-2D3FE5D4B758}"/>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2524986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426EB-6F9B-4166-A844-9D2CF355D5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7E473F-8B5B-4EFC-8230-802EA09405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F8435C-CCAB-4C1B-BE13-AFF2CF877575}"/>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5" name="Footer Placeholder 4">
            <a:extLst>
              <a:ext uri="{FF2B5EF4-FFF2-40B4-BE49-F238E27FC236}">
                <a16:creationId xmlns:a16="http://schemas.microsoft.com/office/drawing/2014/main" id="{D194F166-7132-45E6-AD81-695D6D17BE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A15397-463B-4921-AB60-7F9EED63FD88}"/>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31645501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50F1F-2B03-41B5-B99A-7C9A12BAB0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AE9E016-C82C-46B5-8E1C-05AADCFEB5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71B542-724D-4AA9-ADF5-1F5CB43F8E31}"/>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5" name="Footer Placeholder 4">
            <a:extLst>
              <a:ext uri="{FF2B5EF4-FFF2-40B4-BE49-F238E27FC236}">
                <a16:creationId xmlns:a16="http://schemas.microsoft.com/office/drawing/2014/main" id="{62499BA2-A769-4178-BFEF-FD7A55B753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530478-1B4F-4557-8529-38093F8EA421}"/>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459498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BFA8-F7B6-45FA-A9E9-6E1AE7B2B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7BA99D-17F1-4C62-9646-1FFCBB0B6F0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E6A1CC-1F79-4CC4-92C9-30082CB515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B71AF6-9107-49C2-A994-58C7C0E76C56}"/>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6" name="Footer Placeholder 5">
            <a:extLst>
              <a:ext uri="{FF2B5EF4-FFF2-40B4-BE49-F238E27FC236}">
                <a16:creationId xmlns:a16="http://schemas.microsoft.com/office/drawing/2014/main" id="{32252EF9-166B-4604-A818-2395448683D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2DCEE7E-DDE7-4641-AB65-88FC39F710BD}"/>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2985387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69B2D-928C-4118-B94A-EA34D97BA65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2AE949-7DAB-45AF-AB6F-93DA4FB8B5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A043D3-5B6A-47E5-A40A-70AB09440E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03FCCB-6073-4EF7-BB56-2598B1C5FD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2C38A52-222F-435D-BC7E-5090D855D9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7D6F181-283D-450F-8D17-CE58633F15B7}"/>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8" name="Footer Placeholder 7">
            <a:extLst>
              <a:ext uri="{FF2B5EF4-FFF2-40B4-BE49-F238E27FC236}">
                <a16:creationId xmlns:a16="http://schemas.microsoft.com/office/drawing/2014/main" id="{E31B3533-B715-42D1-8C7F-8139CAA4492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C3923D3-D4E7-4EB0-9F8C-68276A1DEC0B}"/>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30210793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E33A2-B168-4C8A-904F-21184AF3DF0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D5F6B8-BA40-4618-9F14-140595353D49}"/>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4" name="Footer Placeholder 3">
            <a:extLst>
              <a:ext uri="{FF2B5EF4-FFF2-40B4-BE49-F238E27FC236}">
                <a16:creationId xmlns:a16="http://schemas.microsoft.com/office/drawing/2014/main" id="{BDAB5AC6-4C38-45DC-A7BE-EE146FFD867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31CCBB2-A383-4BEF-9823-AD2512FB3BAA}"/>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3674649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756C15-7D7D-47E8-BC03-0DB3425FCF29}"/>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3" name="Footer Placeholder 2">
            <a:extLst>
              <a:ext uri="{FF2B5EF4-FFF2-40B4-BE49-F238E27FC236}">
                <a16:creationId xmlns:a16="http://schemas.microsoft.com/office/drawing/2014/main" id="{EAC4F033-300D-402D-8664-1788B43CB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9232FB2-2CEA-4F24-A7F9-C099DCAA9D1F}"/>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2927377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34278-197F-4968-9168-5F969A4A4C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0B2536-DEAC-4EFA-8E19-F099E528F1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0111EE-7527-4377-B103-3B28DC493E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8A0E08-AF0C-4D6D-A0E0-AC11AE181214}"/>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6" name="Footer Placeholder 5">
            <a:extLst>
              <a:ext uri="{FF2B5EF4-FFF2-40B4-BE49-F238E27FC236}">
                <a16:creationId xmlns:a16="http://schemas.microsoft.com/office/drawing/2014/main" id="{21F6C579-A08B-4281-BBB2-8F798ED3FD4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CAC213B-7283-47B2-B624-ECE3F5F68195}"/>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2193559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A90C8-9F00-4047-A2AE-A4855BD66D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742BF7F-FF04-4E15-AF4E-0BA4CD5CDE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C54AD49E-C1E0-4DAF-9A1E-6656CC843E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1442CC-EBF4-42D1-8C71-821006B3D160}"/>
              </a:ext>
            </a:extLst>
          </p:cNvPr>
          <p:cNvSpPr>
            <a:spLocks noGrp="1"/>
          </p:cNvSpPr>
          <p:nvPr>
            <p:ph type="dt" sz="half" idx="10"/>
          </p:nvPr>
        </p:nvSpPr>
        <p:spPr/>
        <p:txBody>
          <a:bodyPr/>
          <a:lstStyle/>
          <a:p>
            <a:fld id="{4F65960C-0922-4715-8AE0-C63545D10D85}" type="datetimeFigureOut">
              <a:rPr lang="en-US" smtClean="0"/>
              <a:t>3/23/2023</a:t>
            </a:fld>
            <a:endParaRPr lang="en-US" dirty="0"/>
          </a:p>
        </p:txBody>
      </p:sp>
      <p:sp>
        <p:nvSpPr>
          <p:cNvPr id="6" name="Footer Placeholder 5">
            <a:extLst>
              <a:ext uri="{FF2B5EF4-FFF2-40B4-BE49-F238E27FC236}">
                <a16:creationId xmlns:a16="http://schemas.microsoft.com/office/drawing/2014/main" id="{D6E77B43-3D0D-4BE6-805F-B171810E6AC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D51654C-4AC0-41C1-9BA4-3E2946E93DD7}"/>
              </a:ext>
            </a:extLst>
          </p:cNvPr>
          <p:cNvSpPr>
            <a:spLocks noGrp="1"/>
          </p:cNvSpPr>
          <p:nvPr>
            <p:ph type="sldNum" sz="quarter" idx="12"/>
          </p:nvPr>
        </p:nvSpPr>
        <p:spPr/>
        <p:txBody>
          <a:bodyPr/>
          <a:lstStyle/>
          <a:p>
            <a:fld id="{5E49FBD3-4D60-4B23-8778-14F0A77CE685}" type="slidenum">
              <a:rPr lang="en-US" smtClean="0"/>
              <a:t>‹#›</a:t>
            </a:fld>
            <a:endParaRPr lang="en-US" dirty="0"/>
          </a:p>
        </p:txBody>
      </p:sp>
    </p:spTree>
    <p:extLst>
      <p:ext uri="{BB962C8B-B14F-4D97-AF65-F5344CB8AC3E}">
        <p14:creationId xmlns:p14="http://schemas.microsoft.com/office/powerpoint/2010/main" val="3309051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208E43-E0BF-4B56-A95F-286C17D48A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28E129-C572-4E3C-8563-F4EDC3AAF1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A9543A-36C9-41D3-B6AA-CE7B0F90AD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65960C-0922-4715-8AE0-C63545D10D85}" type="datetimeFigureOut">
              <a:rPr lang="en-US" smtClean="0"/>
              <a:t>3/23/2023</a:t>
            </a:fld>
            <a:endParaRPr lang="en-US" dirty="0"/>
          </a:p>
        </p:txBody>
      </p:sp>
      <p:sp>
        <p:nvSpPr>
          <p:cNvPr id="5" name="Footer Placeholder 4">
            <a:extLst>
              <a:ext uri="{FF2B5EF4-FFF2-40B4-BE49-F238E27FC236}">
                <a16:creationId xmlns:a16="http://schemas.microsoft.com/office/drawing/2014/main" id="{822ED584-AE92-4546-BB3C-E96CD4DCD8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9AC5945-9073-4F84-9469-1FCCAB0F08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49FBD3-4D60-4B23-8778-14F0A77CE685}" type="slidenum">
              <a:rPr lang="en-US" smtClean="0"/>
              <a:t>‹#›</a:t>
            </a:fld>
            <a:endParaRPr lang="en-US" dirty="0"/>
          </a:p>
        </p:txBody>
      </p:sp>
    </p:spTree>
    <p:extLst>
      <p:ext uri="{BB962C8B-B14F-4D97-AF65-F5344CB8AC3E}">
        <p14:creationId xmlns:p14="http://schemas.microsoft.com/office/powerpoint/2010/main" val="13580653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21.pn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hyperlink" Target="https://app.powerbi.com/groups/me/reports/ff7d86ec-e186-41cd-9a7d-13421cfb1bbf/?pbi_source=PowerPoint" TargetMode="External"/><Relationship Id="rId5" Type="http://schemas.openxmlformats.org/officeDocument/2006/relationships/image" Target="../media/image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21.pn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hyperlink" Target="https://app.powerbi.com/groups/me/reports/ff7d86ec-e186-41cd-9a7d-13421cfb1bbf/?pbi_source=PowerPoint" TargetMode="External"/><Relationship Id="rId5" Type="http://schemas.openxmlformats.org/officeDocument/2006/relationships/image" Target="../media/image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23.pn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hyperlink" Target="https://app.powerbi.com/groups/me/reports/ff7d86ec-e186-41cd-9a7d-13421cfb1bbf/?pbi_source=PowerPoint" TargetMode="External"/><Relationship Id="rId5" Type="http://schemas.openxmlformats.org/officeDocument/2006/relationships/image" Target="../media/image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24.pn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hyperlink" Target="https://app.powerbi.com/groups/me/reports/ff7d86ec-e186-41cd-9a7d-13421cfb1bbf/?pbi_source=PowerPoint" TargetMode="External"/><Relationship Id="rId5" Type="http://schemas.openxmlformats.org/officeDocument/2006/relationships/image" Target="../media/image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14.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25.pn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hyperlink" Target="https://app.powerbi.com/groups/me/reports/ff7d86ec-e186-41cd-9a7d-13421cfb1bbf/?pbi_source=PowerPoint" TargetMode="External"/><Relationship Id="rId5" Type="http://schemas.openxmlformats.org/officeDocument/2006/relationships/image" Target="../media/image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15.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26.pn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hyperlink" Target="https://app.powerbi.com/groups/me/reports/ff7d86ec-e186-41cd-9a7d-13421cfb1bbf/?pbi_source=PowerPoint" TargetMode="External"/><Relationship Id="rId5" Type="http://schemas.openxmlformats.org/officeDocument/2006/relationships/image" Target="../media/image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16.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_rels/slide17.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 Id="rId14" Type="http://schemas.openxmlformats.org/officeDocument/2006/relationships/image" Target="../media/image16.svg"/></Relationships>
</file>

<file path=ppt/slides/_rels/slide18.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1.jpeg"/><Relationship Id="rId16" Type="http://schemas.openxmlformats.org/officeDocument/2006/relationships/image" Target="../media/image18.sv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 Id="rId14" Type="http://schemas.openxmlformats.org/officeDocument/2006/relationships/image" Target="../media/image16.svg"/></Relationships>
</file>

<file path=ppt/slides/_rels/slide19.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1.jpeg"/><Relationship Id="rId16" Type="http://schemas.openxmlformats.org/officeDocument/2006/relationships/image" Target="../media/image18.sv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 Id="rId14" Type="http://schemas.openxmlformats.org/officeDocument/2006/relationships/image" Target="../media/image16.svg"/></Relationships>
</file>

<file path=ppt/slides/_rels/slide2.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18" Type="http://schemas.openxmlformats.org/officeDocument/2006/relationships/image" Target="../media/image16.svg"/><Relationship Id="rId3" Type="http://schemas.openxmlformats.org/officeDocument/2006/relationships/image" Target="../media/image2.png"/><Relationship Id="rId7" Type="http://schemas.openxmlformats.org/officeDocument/2006/relationships/image" Target="../media/image5.png"/><Relationship Id="rId12" Type="http://schemas.openxmlformats.org/officeDocument/2006/relationships/image" Target="../media/image10.svg"/><Relationship Id="rId17" Type="http://schemas.openxmlformats.org/officeDocument/2006/relationships/image" Target="../media/image15.png"/><Relationship Id="rId2" Type="http://schemas.openxmlformats.org/officeDocument/2006/relationships/image" Target="../media/image1.jpeg"/><Relationship Id="rId16" Type="http://schemas.openxmlformats.org/officeDocument/2006/relationships/image" Target="../media/image14.svg"/><Relationship Id="rId20" Type="http://schemas.openxmlformats.org/officeDocument/2006/relationships/image" Target="../media/image18.svg"/><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svg"/><Relationship Id="rId19" Type="http://schemas.openxmlformats.org/officeDocument/2006/relationships/image" Target="../media/image17.png"/><Relationship Id="rId4" Type="http://schemas.microsoft.com/office/2007/relationships/hdphoto" Target="../media/hdphoto1.wdp"/><Relationship Id="rId9" Type="http://schemas.openxmlformats.org/officeDocument/2006/relationships/image" Target="../media/image7.png"/><Relationship Id="rId14" Type="http://schemas.openxmlformats.org/officeDocument/2006/relationships/image" Target="../media/image12.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10" Type="http://schemas.openxmlformats.org/officeDocument/2006/relationships/image" Target="../media/image8.svg"/><Relationship Id="rId4" Type="http://schemas.microsoft.com/office/2007/relationships/hdphoto" Target="../media/hdphoto1.wdp"/><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9.png"/><Relationship Id="rId4" Type="http://schemas.microsoft.com/office/2007/relationships/hdphoto" Target="../media/hdphoto1.wdp"/><Relationship Id="rId9" Type="http://schemas.openxmlformats.org/officeDocument/2006/relationships/hyperlink" Target="https://app.powerbi.com/groups/me/reports/ff7d86ec-e186-41cd-9a7d-13421cfb1bbf/?pbi_source=PowerPoint"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19.png"/><Relationship Id="rId4" Type="http://schemas.microsoft.com/office/2007/relationships/hdphoto" Target="../media/hdphoto1.wdp"/><Relationship Id="rId9" Type="http://schemas.openxmlformats.org/officeDocument/2006/relationships/hyperlink" Target="https://app.powerbi.com/groups/me/reports/ff7d86ec-e186-41cd-9a7d-13421cfb1bbf/?pbi_source=PowerPoint"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2.png"/><Relationship Id="rId7" Type="http://schemas.openxmlformats.org/officeDocument/2006/relationships/image" Target="../media/image9.png"/><Relationship Id="rId12"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8.svg"/><Relationship Id="rId11" Type="http://schemas.openxmlformats.org/officeDocument/2006/relationships/hyperlink" Target="https://app.powerbi.com/groups/me/reports/ff7d86ec-e186-41cd-9a7d-13421cfb1bbf/?pbi_source=PowerPoint" TargetMode="External"/><Relationship Id="rId5" Type="http://schemas.openxmlformats.org/officeDocument/2006/relationships/image" Target="../media/image7.png"/><Relationship Id="rId10" Type="http://schemas.openxmlformats.org/officeDocument/2006/relationships/image" Target="../media/image12.svg"/><Relationship Id="rId4" Type="http://schemas.microsoft.com/office/2007/relationships/hdphoto" Target="../media/hdphoto1.wdp"/><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1" y="0"/>
            <a:ext cx="12192000"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3412405" y="0"/>
            <a:ext cx="3167269" cy="6858000"/>
          </a:xfrm>
          <a:prstGeom prst="rect">
            <a:avLst/>
          </a:prstGeom>
        </p:spPr>
      </p:pic>
      <p:sp>
        <p:nvSpPr>
          <p:cNvPr id="12" name="Rectangle 11">
            <a:extLst>
              <a:ext uri="{FF2B5EF4-FFF2-40B4-BE49-F238E27FC236}">
                <a16:creationId xmlns:a16="http://schemas.microsoft.com/office/drawing/2014/main" id="{A266E801-6615-4C18-B426-9C46ABF2D7CC}"/>
              </a:ext>
            </a:extLst>
          </p:cNvPr>
          <p:cNvSpPr/>
          <p:nvPr/>
        </p:nvSpPr>
        <p:spPr>
          <a:xfrm>
            <a:off x="0" y="0"/>
            <a:ext cx="12191999"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009757DB-360F-4940-B24E-ED2955C34AB8}"/>
              </a:ext>
            </a:extLst>
          </p:cNvPr>
          <p:cNvSpPr txBox="1"/>
          <p:nvPr/>
        </p:nvSpPr>
        <p:spPr>
          <a:xfrm>
            <a:off x="3370997" y="1413643"/>
            <a:ext cx="5418161" cy="630942"/>
          </a:xfrm>
          <a:prstGeom prst="rect">
            <a:avLst/>
          </a:prstGeom>
          <a:noFill/>
        </p:spPr>
        <p:txBody>
          <a:bodyPr wrap="square" rtlCol="0">
            <a:spAutoFit/>
          </a:bodyPr>
          <a:lstStyle/>
          <a:p>
            <a:pPr algn="ctr"/>
            <a:r>
              <a:rPr lang="en-US" sz="3500" b="1" spc="600" dirty="0">
                <a:solidFill>
                  <a:schemeClr val="bg1"/>
                </a:solidFill>
                <a:latin typeface="Poppins" panose="00000500000000000000" pitchFamily="2" charset="0"/>
                <a:cs typeface="Poppins" panose="00000500000000000000" pitchFamily="2" charset="0"/>
              </a:rPr>
              <a:t>FRAUD DETECTION</a:t>
            </a:r>
          </a:p>
        </p:txBody>
      </p:sp>
      <p:sp>
        <p:nvSpPr>
          <p:cNvPr id="15" name="TextBox 14">
            <a:extLst>
              <a:ext uri="{FF2B5EF4-FFF2-40B4-BE49-F238E27FC236}">
                <a16:creationId xmlns:a16="http://schemas.microsoft.com/office/drawing/2014/main" id="{4EAB2D55-630A-41A6-AC54-BE855CE7F013}"/>
              </a:ext>
            </a:extLst>
          </p:cNvPr>
          <p:cNvSpPr txBox="1"/>
          <p:nvPr/>
        </p:nvSpPr>
        <p:spPr>
          <a:xfrm>
            <a:off x="4154557" y="2969987"/>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TEAM MEMBERS</a:t>
            </a:r>
          </a:p>
        </p:txBody>
      </p:sp>
      <p:sp>
        <p:nvSpPr>
          <p:cNvPr id="16" name="TextBox 15">
            <a:extLst>
              <a:ext uri="{FF2B5EF4-FFF2-40B4-BE49-F238E27FC236}">
                <a16:creationId xmlns:a16="http://schemas.microsoft.com/office/drawing/2014/main" id="{4191610D-71A6-4441-AF20-273C943A353A}"/>
              </a:ext>
            </a:extLst>
          </p:cNvPr>
          <p:cNvSpPr txBox="1"/>
          <p:nvPr/>
        </p:nvSpPr>
        <p:spPr>
          <a:xfrm>
            <a:off x="12191999" y="361076"/>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17" name="TextBox 16">
            <a:extLst>
              <a:ext uri="{FF2B5EF4-FFF2-40B4-BE49-F238E27FC236}">
                <a16:creationId xmlns:a16="http://schemas.microsoft.com/office/drawing/2014/main" id="{FFCE3184-DAD2-4905-98E9-7E386C6973B0}"/>
              </a:ext>
            </a:extLst>
          </p:cNvPr>
          <p:cNvSpPr txBox="1"/>
          <p:nvPr/>
        </p:nvSpPr>
        <p:spPr>
          <a:xfrm>
            <a:off x="12356317" y="1061580"/>
            <a:ext cx="3882887"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FRAUD TRANSACTIONS</a:t>
            </a:r>
          </a:p>
        </p:txBody>
      </p:sp>
      <p:sp>
        <p:nvSpPr>
          <p:cNvPr id="18" name="TextBox 17">
            <a:extLst>
              <a:ext uri="{FF2B5EF4-FFF2-40B4-BE49-F238E27FC236}">
                <a16:creationId xmlns:a16="http://schemas.microsoft.com/office/drawing/2014/main" id="{6FBEED05-9E88-4657-A68E-19451480C942}"/>
              </a:ext>
            </a:extLst>
          </p:cNvPr>
          <p:cNvSpPr txBox="1"/>
          <p:nvPr/>
        </p:nvSpPr>
        <p:spPr>
          <a:xfrm>
            <a:off x="12356317" y="1632501"/>
            <a:ext cx="3882887"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GENUINE TRANSACTIONS</a:t>
            </a:r>
          </a:p>
        </p:txBody>
      </p:sp>
      <p:sp>
        <p:nvSpPr>
          <p:cNvPr id="19" name="TextBox 18">
            <a:extLst>
              <a:ext uri="{FF2B5EF4-FFF2-40B4-BE49-F238E27FC236}">
                <a16:creationId xmlns:a16="http://schemas.microsoft.com/office/drawing/2014/main" id="{3DE52C6B-53AB-4619-95F1-42CE3C2B1163}"/>
              </a:ext>
            </a:extLst>
          </p:cNvPr>
          <p:cNvSpPr txBox="1"/>
          <p:nvPr/>
        </p:nvSpPr>
        <p:spPr>
          <a:xfrm>
            <a:off x="12356317" y="2203422"/>
            <a:ext cx="3882887"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DATASET</a:t>
            </a:r>
          </a:p>
        </p:txBody>
      </p:sp>
      <p:sp>
        <p:nvSpPr>
          <p:cNvPr id="20" name="TextBox 19">
            <a:extLst>
              <a:ext uri="{FF2B5EF4-FFF2-40B4-BE49-F238E27FC236}">
                <a16:creationId xmlns:a16="http://schemas.microsoft.com/office/drawing/2014/main" id="{F9F4404B-8DBA-4EA1-99E0-9516BFD243F2}"/>
              </a:ext>
            </a:extLst>
          </p:cNvPr>
          <p:cNvSpPr txBox="1"/>
          <p:nvPr/>
        </p:nvSpPr>
        <p:spPr>
          <a:xfrm>
            <a:off x="12356317" y="2774343"/>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APPROACH ON HOW TO USE THE DATA</a:t>
            </a:r>
          </a:p>
        </p:txBody>
      </p:sp>
      <p:sp>
        <p:nvSpPr>
          <p:cNvPr id="21" name="TextBox 20">
            <a:extLst>
              <a:ext uri="{FF2B5EF4-FFF2-40B4-BE49-F238E27FC236}">
                <a16:creationId xmlns:a16="http://schemas.microsoft.com/office/drawing/2014/main" id="{C2F46CD6-A184-4F41-8668-4A501E6E0016}"/>
              </a:ext>
            </a:extLst>
          </p:cNvPr>
          <p:cNvSpPr txBox="1"/>
          <p:nvPr/>
        </p:nvSpPr>
        <p:spPr>
          <a:xfrm>
            <a:off x="12356317" y="3345264"/>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FRAUD DATA</a:t>
            </a:r>
          </a:p>
        </p:txBody>
      </p:sp>
      <p:sp>
        <p:nvSpPr>
          <p:cNvPr id="22" name="TextBox 21">
            <a:extLst>
              <a:ext uri="{FF2B5EF4-FFF2-40B4-BE49-F238E27FC236}">
                <a16:creationId xmlns:a16="http://schemas.microsoft.com/office/drawing/2014/main" id="{22BABA15-C031-466D-AC35-763F13E34B73}"/>
              </a:ext>
            </a:extLst>
          </p:cNvPr>
          <p:cNvSpPr txBox="1"/>
          <p:nvPr/>
        </p:nvSpPr>
        <p:spPr>
          <a:xfrm>
            <a:off x="12356317" y="391618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D81F3B71-3719-440E-8401-DDFE56DA8CC0}"/>
              </a:ext>
            </a:extLst>
          </p:cNvPr>
          <p:cNvSpPr txBox="1"/>
          <p:nvPr/>
        </p:nvSpPr>
        <p:spPr>
          <a:xfrm>
            <a:off x="12356317" y="448710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7F8850E-5BBB-4337-B269-E21AAD292C9A}"/>
              </a:ext>
            </a:extLst>
          </p:cNvPr>
          <p:cNvSpPr txBox="1"/>
          <p:nvPr/>
        </p:nvSpPr>
        <p:spPr>
          <a:xfrm>
            <a:off x="12356317" y="5058027"/>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AC40FA53-5A32-4C6F-86BF-A30087926A24}"/>
              </a:ext>
            </a:extLst>
          </p:cNvPr>
          <p:cNvSpPr txBox="1"/>
          <p:nvPr/>
        </p:nvSpPr>
        <p:spPr>
          <a:xfrm>
            <a:off x="12356317" y="5628948"/>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37A3B624-0912-40CB-A9A0-1DC6110A7268}"/>
              </a:ext>
            </a:extLst>
          </p:cNvPr>
          <p:cNvSpPr txBox="1"/>
          <p:nvPr/>
        </p:nvSpPr>
        <p:spPr>
          <a:xfrm>
            <a:off x="12356317" y="6199873"/>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sp>
        <p:nvSpPr>
          <p:cNvPr id="27" name="TextBox 26">
            <a:extLst>
              <a:ext uri="{FF2B5EF4-FFF2-40B4-BE49-F238E27FC236}">
                <a16:creationId xmlns:a16="http://schemas.microsoft.com/office/drawing/2014/main" id="{12A1F352-C6E6-4CDE-8025-C3BC8B0F46AB}"/>
              </a:ext>
            </a:extLst>
          </p:cNvPr>
          <p:cNvSpPr txBox="1"/>
          <p:nvPr/>
        </p:nvSpPr>
        <p:spPr>
          <a:xfrm>
            <a:off x="1017847" y="3986912"/>
            <a:ext cx="3882887" cy="338554"/>
          </a:xfrm>
          <a:prstGeom prst="rect">
            <a:avLst/>
          </a:prstGeom>
          <a:noFill/>
        </p:spPr>
        <p:txBody>
          <a:bodyPr wrap="square" rtlCol="0">
            <a:spAutoFit/>
          </a:bodyPr>
          <a:lstStyle/>
          <a:p>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SAKTHI KUMAR</a:t>
            </a:r>
          </a:p>
        </p:txBody>
      </p:sp>
      <p:sp>
        <p:nvSpPr>
          <p:cNvPr id="28" name="TextBox 27">
            <a:extLst>
              <a:ext uri="{FF2B5EF4-FFF2-40B4-BE49-F238E27FC236}">
                <a16:creationId xmlns:a16="http://schemas.microsoft.com/office/drawing/2014/main" id="{6BDE5130-80A6-47D8-AE9D-8DB7011C75C2}"/>
              </a:ext>
            </a:extLst>
          </p:cNvPr>
          <p:cNvSpPr txBox="1"/>
          <p:nvPr/>
        </p:nvSpPr>
        <p:spPr>
          <a:xfrm>
            <a:off x="1017846" y="4715264"/>
            <a:ext cx="3882887" cy="338554"/>
          </a:xfrm>
          <a:prstGeom prst="rect">
            <a:avLst/>
          </a:prstGeom>
          <a:noFill/>
        </p:spPr>
        <p:txBody>
          <a:bodyPr wrap="square" rtlCol="0">
            <a:spAutoFit/>
          </a:bodyPr>
          <a:lstStyle/>
          <a:p>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 SANJAY</a:t>
            </a:r>
          </a:p>
        </p:txBody>
      </p:sp>
      <p:sp>
        <p:nvSpPr>
          <p:cNvPr id="29" name="TextBox 28">
            <a:extLst>
              <a:ext uri="{FF2B5EF4-FFF2-40B4-BE49-F238E27FC236}">
                <a16:creationId xmlns:a16="http://schemas.microsoft.com/office/drawing/2014/main" id="{8EB62BE2-1B88-40A2-ABB9-A61F277709C0}"/>
              </a:ext>
            </a:extLst>
          </p:cNvPr>
          <p:cNvSpPr txBox="1"/>
          <p:nvPr/>
        </p:nvSpPr>
        <p:spPr>
          <a:xfrm>
            <a:off x="1017845" y="5443616"/>
            <a:ext cx="3882887" cy="338554"/>
          </a:xfrm>
          <a:prstGeom prst="rect">
            <a:avLst/>
          </a:prstGeom>
          <a:noFill/>
        </p:spPr>
        <p:txBody>
          <a:bodyPr wrap="square" rtlCol="0">
            <a:spAutoFit/>
          </a:bodyPr>
          <a:lstStyle/>
          <a:p>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B SURYA DEEPAK</a:t>
            </a:r>
          </a:p>
        </p:txBody>
      </p:sp>
      <p:sp>
        <p:nvSpPr>
          <p:cNvPr id="30" name="TextBox 29">
            <a:extLst>
              <a:ext uri="{FF2B5EF4-FFF2-40B4-BE49-F238E27FC236}">
                <a16:creationId xmlns:a16="http://schemas.microsoft.com/office/drawing/2014/main" id="{6EE46E07-AFC7-45A1-B836-A5B8D2EC2028}"/>
              </a:ext>
            </a:extLst>
          </p:cNvPr>
          <p:cNvSpPr txBox="1"/>
          <p:nvPr/>
        </p:nvSpPr>
        <p:spPr>
          <a:xfrm>
            <a:off x="1017844" y="6171968"/>
            <a:ext cx="3882887" cy="338554"/>
          </a:xfrm>
          <a:prstGeom prst="rect">
            <a:avLst/>
          </a:prstGeom>
          <a:noFill/>
        </p:spPr>
        <p:txBody>
          <a:bodyPr wrap="square" rtlCol="0">
            <a:spAutoFit/>
          </a:bodyPr>
          <a:lstStyle/>
          <a:p>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M SURYA</a:t>
            </a:r>
          </a:p>
        </p:txBody>
      </p:sp>
      <p:sp>
        <p:nvSpPr>
          <p:cNvPr id="31" name="TextBox 30">
            <a:extLst>
              <a:ext uri="{FF2B5EF4-FFF2-40B4-BE49-F238E27FC236}">
                <a16:creationId xmlns:a16="http://schemas.microsoft.com/office/drawing/2014/main" id="{26E69BD3-CE82-4F57-BDA8-68986E5C2071}"/>
              </a:ext>
            </a:extLst>
          </p:cNvPr>
          <p:cNvSpPr txBox="1"/>
          <p:nvPr/>
        </p:nvSpPr>
        <p:spPr>
          <a:xfrm>
            <a:off x="8327592" y="3986912"/>
            <a:ext cx="3882887" cy="338554"/>
          </a:xfrm>
          <a:prstGeom prst="rect">
            <a:avLst/>
          </a:prstGeom>
          <a:noFill/>
        </p:spPr>
        <p:txBody>
          <a:bodyPr wrap="square" rtlCol="0">
            <a:spAutoFit/>
          </a:bodyPr>
          <a:lstStyle/>
          <a:p>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SHIVAM SHUKLA</a:t>
            </a:r>
          </a:p>
        </p:txBody>
      </p:sp>
      <p:sp>
        <p:nvSpPr>
          <p:cNvPr id="32" name="TextBox 31">
            <a:extLst>
              <a:ext uri="{FF2B5EF4-FFF2-40B4-BE49-F238E27FC236}">
                <a16:creationId xmlns:a16="http://schemas.microsoft.com/office/drawing/2014/main" id="{E47373BB-A439-4C34-88DA-5A648680C117}"/>
              </a:ext>
            </a:extLst>
          </p:cNvPr>
          <p:cNvSpPr txBox="1"/>
          <p:nvPr/>
        </p:nvSpPr>
        <p:spPr>
          <a:xfrm>
            <a:off x="8327591" y="4715264"/>
            <a:ext cx="3882887" cy="338554"/>
          </a:xfrm>
          <a:prstGeom prst="rect">
            <a:avLst/>
          </a:prstGeom>
          <a:noFill/>
        </p:spPr>
        <p:txBody>
          <a:bodyPr wrap="square" rtlCol="0">
            <a:spAutoFit/>
          </a:bodyPr>
          <a:lstStyle/>
          <a:p>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SONY KADALI</a:t>
            </a:r>
          </a:p>
        </p:txBody>
      </p:sp>
      <p:sp>
        <p:nvSpPr>
          <p:cNvPr id="33" name="TextBox 32">
            <a:extLst>
              <a:ext uri="{FF2B5EF4-FFF2-40B4-BE49-F238E27FC236}">
                <a16:creationId xmlns:a16="http://schemas.microsoft.com/office/drawing/2014/main" id="{7BB62683-F906-49CE-8970-C311DB10B59D}"/>
              </a:ext>
            </a:extLst>
          </p:cNvPr>
          <p:cNvSpPr txBox="1"/>
          <p:nvPr/>
        </p:nvSpPr>
        <p:spPr>
          <a:xfrm>
            <a:off x="8327590" y="5443616"/>
            <a:ext cx="3882887" cy="338554"/>
          </a:xfrm>
          <a:prstGeom prst="rect">
            <a:avLst/>
          </a:prstGeom>
          <a:noFill/>
        </p:spPr>
        <p:txBody>
          <a:bodyPr wrap="square" rtlCol="0">
            <a:spAutoFit/>
          </a:bodyPr>
          <a:lstStyle/>
          <a:p>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SURESH</a:t>
            </a:r>
          </a:p>
        </p:txBody>
      </p:sp>
      <p:sp>
        <p:nvSpPr>
          <p:cNvPr id="34" name="TextBox 33">
            <a:extLst>
              <a:ext uri="{FF2B5EF4-FFF2-40B4-BE49-F238E27FC236}">
                <a16:creationId xmlns:a16="http://schemas.microsoft.com/office/drawing/2014/main" id="{8E9244BD-0D29-4D10-BBFA-276A327781D4}"/>
              </a:ext>
            </a:extLst>
          </p:cNvPr>
          <p:cNvSpPr txBox="1"/>
          <p:nvPr/>
        </p:nvSpPr>
        <p:spPr>
          <a:xfrm>
            <a:off x="8327589" y="6171968"/>
            <a:ext cx="3882887" cy="338554"/>
          </a:xfrm>
          <a:prstGeom prst="rect">
            <a:avLst/>
          </a:prstGeom>
          <a:noFill/>
        </p:spPr>
        <p:txBody>
          <a:bodyPr wrap="square" rtlCol="0">
            <a:spAutoFit/>
          </a:bodyPr>
          <a:lstStyle/>
          <a:p>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SATHISH</a:t>
            </a:r>
          </a:p>
        </p:txBody>
      </p:sp>
      <p:cxnSp>
        <p:nvCxnSpPr>
          <p:cNvPr id="3" name="Straight Connector 2">
            <a:extLst>
              <a:ext uri="{FF2B5EF4-FFF2-40B4-BE49-F238E27FC236}">
                <a16:creationId xmlns:a16="http://schemas.microsoft.com/office/drawing/2014/main" id="{C326AE71-F444-457E-A86F-28530DCB4EEA}"/>
              </a:ext>
            </a:extLst>
          </p:cNvPr>
          <p:cNvCxnSpPr/>
          <p:nvPr/>
        </p:nvCxnSpPr>
        <p:spPr>
          <a:xfrm>
            <a:off x="4394579" y="3390429"/>
            <a:ext cx="3411940" cy="0"/>
          </a:xfrm>
          <a:prstGeom prst="line">
            <a:avLst/>
          </a:prstGeom>
          <a:ln w="6350">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3B691AF6-F4FA-4990-B58C-070A7CF39DE1}"/>
              </a:ext>
            </a:extLst>
          </p:cNvPr>
          <p:cNvSpPr txBox="1"/>
          <p:nvPr/>
        </p:nvSpPr>
        <p:spPr>
          <a:xfrm>
            <a:off x="2864211" y="219944"/>
            <a:ext cx="6653726" cy="1446550"/>
          </a:xfrm>
          <a:prstGeom prst="rect">
            <a:avLst/>
          </a:prstGeom>
          <a:noFill/>
          <a:ln w="12700">
            <a:noFill/>
          </a:ln>
        </p:spPr>
        <p:txBody>
          <a:bodyPr wrap="square" rtlCol="0">
            <a:spAutoFit/>
          </a:bodyPr>
          <a:lstStyle/>
          <a:p>
            <a:pPr algn="ctr"/>
            <a:r>
              <a:rPr lang="en-US" sz="8800" b="1" dirty="0">
                <a:ln w="12700">
                  <a:solidFill>
                    <a:schemeClr val="bg1"/>
                  </a:solidFill>
                </a:ln>
                <a:noFill/>
                <a:latin typeface="Poppins" panose="00000500000000000000" pitchFamily="2" charset="0"/>
                <a:cs typeface="Poppins" panose="00000500000000000000" pitchFamily="2" charset="0"/>
              </a:rPr>
              <a:t>PAYMENT</a:t>
            </a:r>
          </a:p>
        </p:txBody>
      </p:sp>
      <p:sp>
        <p:nvSpPr>
          <p:cNvPr id="13" name="TextBox 12">
            <a:extLst>
              <a:ext uri="{FF2B5EF4-FFF2-40B4-BE49-F238E27FC236}">
                <a16:creationId xmlns:a16="http://schemas.microsoft.com/office/drawing/2014/main" id="{27042947-3687-43AE-ADCC-31BF5E71380E}"/>
              </a:ext>
            </a:extLst>
          </p:cNvPr>
          <p:cNvSpPr txBox="1"/>
          <p:nvPr/>
        </p:nvSpPr>
        <p:spPr>
          <a:xfrm>
            <a:off x="2864211" y="219944"/>
            <a:ext cx="6653726" cy="1446550"/>
          </a:xfrm>
          <a:prstGeom prst="rect">
            <a:avLst/>
          </a:prstGeom>
          <a:noFill/>
        </p:spPr>
        <p:txBody>
          <a:bodyPr wrap="square" rtlCol="0">
            <a:spAutoFit/>
          </a:bodyPr>
          <a:lstStyle/>
          <a:p>
            <a:pPr algn="ctr"/>
            <a:r>
              <a:rPr lang="en-US" sz="8800" b="1" dirty="0">
                <a:solidFill>
                  <a:schemeClr val="bg1"/>
                </a:solidFill>
                <a:latin typeface="Poppins" panose="00000500000000000000" pitchFamily="2" charset="0"/>
                <a:cs typeface="Poppins" panose="00000500000000000000" pitchFamily="2" charset="0"/>
              </a:rPr>
              <a:t>PAYMENT</a:t>
            </a:r>
          </a:p>
        </p:txBody>
      </p:sp>
    </p:spTree>
    <p:extLst>
      <p:ext uri="{BB962C8B-B14F-4D97-AF65-F5344CB8AC3E}">
        <p14:creationId xmlns:p14="http://schemas.microsoft.com/office/powerpoint/2010/main" val="2380032547"/>
      </p:ext>
    </p:extLst>
  </p:cSld>
  <p:clrMapOvr>
    <a:masterClrMapping/>
  </p:clrMapOvr>
  <p:transition spd="slow"/>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100000">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 calcmode="lin" valueType="num" p14:bounceEnd="100000">
                                          <p:cBhvr additive="base">
                                            <p:cTn id="7" dur="1000" fill="hold"/>
                                            <p:tgtEl>
                                              <p:spTgt spid="13"/>
                                            </p:tgtEl>
                                            <p:attrNameLst>
                                              <p:attrName>ppt_x</p:attrName>
                                            </p:attrNameLst>
                                          </p:cBhvr>
                                          <p:tavLst>
                                            <p:tav tm="0">
                                              <p:val>
                                                <p:strVal val="0-#ppt_w/2"/>
                                              </p:val>
                                            </p:tav>
                                            <p:tav tm="100000">
                                              <p:val>
                                                <p:strVal val="#ppt_x"/>
                                              </p:val>
                                            </p:tav>
                                          </p:tavLst>
                                        </p:anim>
                                        <p:anim calcmode="lin" valueType="num" p14:bounceEnd="100000">
                                          <p:cBhvr additive="base">
                                            <p:cTn id="8" dur="10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100000">
                                      <p:stCondLst>
                                        <p:cond delay="0"/>
                                      </p:stCondLst>
                                      <p:iterate type="lt">
                                        <p:tmPct val="10000"/>
                                      </p:iterate>
                                      <p:childTnLst>
                                        <p:set>
                                          <p:cBhvr>
                                            <p:cTn id="10" dur="1" fill="hold">
                                              <p:stCondLst>
                                                <p:cond delay="0"/>
                                              </p:stCondLst>
                                            </p:cTn>
                                            <p:tgtEl>
                                              <p:spTgt spid="35"/>
                                            </p:tgtEl>
                                            <p:attrNameLst>
                                              <p:attrName>style.visibility</p:attrName>
                                            </p:attrNameLst>
                                          </p:cBhvr>
                                          <p:to>
                                            <p:strVal val="visible"/>
                                          </p:to>
                                        </p:set>
                                        <p:anim calcmode="lin" valueType="num" p14:bounceEnd="100000">
                                          <p:cBhvr additive="base">
                                            <p:cTn id="11" dur="1000" fill="hold"/>
                                            <p:tgtEl>
                                              <p:spTgt spid="35"/>
                                            </p:tgtEl>
                                            <p:attrNameLst>
                                              <p:attrName>ppt_x</p:attrName>
                                            </p:attrNameLst>
                                          </p:cBhvr>
                                          <p:tavLst>
                                            <p:tav tm="0">
                                              <p:val>
                                                <p:strVal val="1+#ppt_w/2"/>
                                              </p:val>
                                            </p:tav>
                                            <p:tav tm="100000">
                                              <p:val>
                                                <p:strVal val="#ppt_x"/>
                                              </p:val>
                                            </p:tav>
                                          </p:tavLst>
                                        </p:anim>
                                        <p:anim calcmode="lin" valueType="num" p14:bounceEnd="100000">
                                          <p:cBhvr additive="base">
                                            <p:cTn id="12" dur="1000" fill="hold"/>
                                            <p:tgtEl>
                                              <p:spTgt spid="35"/>
                                            </p:tgtEl>
                                            <p:attrNameLst>
                                              <p:attrName>ppt_y</p:attrName>
                                            </p:attrNameLst>
                                          </p:cBhvr>
                                          <p:tavLst>
                                            <p:tav tm="0">
                                              <p:val>
                                                <p:strVal val="#ppt_y"/>
                                              </p:val>
                                            </p:tav>
                                            <p:tav tm="100000">
                                              <p:val>
                                                <p:strVal val="#ppt_y"/>
                                              </p:val>
                                            </p:tav>
                                          </p:tavLst>
                                        </p:anim>
                                      </p:childTnLst>
                                    </p:cTn>
                                  </p:par>
                                  <p:par>
                                    <p:cTn id="13" presetID="2" presetClass="entr" presetSubtype="1" fill="hold" grpId="0" nodeType="withEffect" p14:presetBounceEnd="100000">
                                      <p:stCondLst>
                                        <p:cond delay="500"/>
                                      </p:stCondLst>
                                      <p:iterate type="lt">
                                        <p:tmPct val="10000"/>
                                      </p:iterate>
                                      <p:childTnLst>
                                        <p:set>
                                          <p:cBhvr>
                                            <p:cTn id="14" dur="1" fill="hold">
                                              <p:stCondLst>
                                                <p:cond delay="0"/>
                                              </p:stCondLst>
                                            </p:cTn>
                                            <p:tgtEl>
                                              <p:spTgt spid="14"/>
                                            </p:tgtEl>
                                            <p:attrNameLst>
                                              <p:attrName>style.visibility</p:attrName>
                                            </p:attrNameLst>
                                          </p:cBhvr>
                                          <p:to>
                                            <p:strVal val="visible"/>
                                          </p:to>
                                        </p:set>
                                        <p:anim calcmode="lin" valueType="num" p14:bounceEnd="100000">
                                          <p:cBhvr additive="base">
                                            <p:cTn id="15" dur="1000" fill="hold"/>
                                            <p:tgtEl>
                                              <p:spTgt spid="14"/>
                                            </p:tgtEl>
                                            <p:attrNameLst>
                                              <p:attrName>ppt_x</p:attrName>
                                            </p:attrNameLst>
                                          </p:cBhvr>
                                          <p:tavLst>
                                            <p:tav tm="0">
                                              <p:val>
                                                <p:strVal val="#ppt_x"/>
                                              </p:val>
                                            </p:tav>
                                            <p:tav tm="100000">
                                              <p:val>
                                                <p:strVal val="#ppt_x"/>
                                              </p:val>
                                            </p:tav>
                                          </p:tavLst>
                                        </p:anim>
                                        <p:anim calcmode="lin" valueType="num" p14:bounceEnd="100000">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125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childTnLst>
                                    </p:cTn>
                                  </p:par>
                                  <p:par>
                                    <p:cTn id="20" presetID="10" presetClass="entr" presetSubtype="0" fill="hold" nodeType="withEffect">
                                      <p:stCondLst>
                                        <p:cond delay="125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childTnLst>
                                    </p:cTn>
                                  </p:par>
                                  <p:par>
                                    <p:cTn id="23" presetID="2" presetClass="entr" presetSubtype="2" fill="hold" grpId="0" nodeType="withEffect">
                                      <p:stCondLst>
                                        <p:cond delay="1500"/>
                                      </p:stCondLst>
                                      <p:childTnLst>
                                        <p:set>
                                          <p:cBhvr>
                                            <p:cTn id="24" dur="1" fill="hold">
                                              <p:stCondLst>
                                                <p:cond delay="0"/>
                                              </p:stCondLst>
                                            </p:cTn>
                                            <p:tgtEl>
                                              <p:spTgt spid="27"/>
                                            </p:tgtEl>
                                            <p:attrNameLst>
                                              <p:attrName>style.visibility</p:attrName>
                                            </p:attrNameLst>
                                          </p:cBhvr>
                                          <p:to>
                                            <p:strVal val="visible"/>
                                          </p:to>
                                        </p:set>
                                        <p:anim calcmode="lin" valueType="num">
                                          <p:cBhvr additive="base">
                                            <p:cTn id="25" dur="1000" fill="hold"/>
                                            <p:tgtEl>
                                              <p:spTgt spid="27"/>
                                            </p:tgtEl>
                                            <p:attrNameLst>
                                              <p:attrName>ppt_x</p:attrName>
                                            </p:attrNameLst>
                                          </p:cBhvr>
                                          <p:tavLst>
                                            <p:tav tm="0">
                                              <p:val>
                                                <p:strVal val="1+#ppt_w/2"/>
                                              </p:val>
                                            </p:tav>
                                            <p:tav tm="100000">
                                              <p:val>
                                                <p:strVal val="#ppt_x"/>
                                              </p:val>
                                            </p:tav>
                                          </p:tavLst>
                                        </p:anim>
                                        <p:anim calcmode="lin" valueType="num">
                                          <p:cBhvr additive="base">
                                            <p:cTn id="26" dur="1000" fill="hold"/>
                                            <p:tgtEl>
                                              <p:spTgt spid="27"/>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175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000" fill="hold"/>
                                            <p:tgtEl>
                                              <p:spTgt spid="28"/>
                                            </p:tgtEl>
                                            <p:attrNameLst>
                                              <p:attrName>ppt_x</p:attrName>
                                            </p:attrNameLst>
                                          </p:cBhvr>
                                          <p:tavLst>
                                            <p:tav tm="0">
                                              <p:val>
                                                <p:strVal val="1+#ppt_w/2"/>
                                              </p:val>
                                            </p:tav>
                                            <p:tav tm="100000">
                                              <p:val>
                                                <p:strVal val="#ppt_x"/>
                                              </p:val>
                                            </p:tav>
                                          </p:tavLst>
                                        </p:anim>
                                        <p:anim calcmode="lin" valueType="num">
                                          <p:cBhvr additive="base">
                                            <p:cTn id="30" dur="1000" fill="hold"/>
                                            <p:tgtEl>
                                              <p:spTgt spid="28"/>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200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000" fill="hold"/>
                                            <p:tgtEl>
                                              <p:spTgt spid="29"/>
                                            </p:tgtEl>
                                            <p:attrNameLst>
                                              <p:attrName>ppt_x</p:attrName>
                                            </p:attrNameLst>
                                          </p:cBhvr>
                                          <p:tavLst>
                                            <p:tav tm="0">
                                              <p:val>
                                                <p:strVal val="1+#ppt_w/2"/>
                                              </p:val>
                                            </p:tav>
                                            <p:tav tm="100000">
                                              <p:val>
                                                <p:strVal val="#ppt_x"/>
                                              </p:val>
                                            </p:tav>
                                          </p:tavLst>
                                        </p:anim>
                                        <p:anim calcmode="lin" valueType="num">
                                          <p:cBhvr additive="base">
                                            <p:cTn id="34" dur="1000" fill="hold"/>
                                            <p:tgtEl>
                                              <p:spTgt spid="29"/>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250"/>
                                      </p:stCondLst>
                                      <p:childTnLst>
                                        <p:set>
                                          <p:cBhvr>
                                            <p:cTn id="36" dur="1" fill="hold">
                                              <p:stCondLst>
                                                <p:cond delay="0"/>
                                              </p:stCondLst>
                                            </p:cTn>
                                            <p:tgtEl>
                                              <p:spTgt spid="30"/>
                                            </p:tgtEl>
                                            <p:attrNameLst>
                                              <p:attrName>style.visibility</p:attrName>
                                            </p:attrNameLst>
                                          </p:cBhvr>
                                          <p:to>
                                            <p:strVal val="visible"/>
                                          </p:to>
                                        </p:set>
                                        <p:anim calcmode="lin" valueType="num">
                                          <p:cBhvr additive="base">
                                            <p:cTn id="37" dur="1000" fill="hold"/>
                                            <p:tgtEl>
                                              <p:spTgt spid="30"/>
                                            </p:tgtEl>
                                            <p:attrNameLst>
                                              <p:attrName>ppt_x</p:attrName>
                                            </p:attrNameLst>
                                          </p:cBhvr>
                                          <p:tavLst>
                                            <p:tav tm="0">
                                              <p:val>
                                                <p:strVal val="1+#ppt_w/2"/>
                                              </p:val>
                                            </p:tav>
                                            <p:tav tm="100000">
                                              <p:val>
                                                <p:strVal val="#ppt_x"/>
                                              </p:val>
                                            </p:tav>
                                          </p:tavLst>
                                        </p:anim>
                                        <p:anim calcmode="lin" valueType="num">
                                          <p:cBhvr additive="base">
                                            <p:cTn id="38" dur="1000" fill="hold"/>
                                            <p:tgtEl>
                                              <p:spTgt spid="30"/>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1500"/>
                                      </p:stCondLst>
                                      <p:childTnLst>
                                        <p:set>
                                          <p:cBhvr>
                                            <p:cTn id="40" dur="1" fill="hold">
                                              <p:stCondLst>
                                                <p:cond delay="0"/>
                                              </p:stCondLst>
                                            </p:cTn>
                                            <p:tgtEl>
                                              <p:spTgt spid="31"/>
                                            </p:tgtEl>
                                            <p:attrNameLst>
                                              <p:attrName>style.visibility</p:attrName>
                                            </p:attrNameLst>
                                          </p:cBhvr>
                                          <p:to>
                                            <p:strVal val="visible"/>
                                          </p:to>
                                        </p:set>
                                        <p:anim calcmode="lin" valueType="num">
                                          <p:cBhvr additive="base">
                                            <p:cTn id="41" dur="1000" fill="hold"/>
                                            <p:tgtEl>
                                              <p:spTgt spid="31"/>
                                            </p:tgtEl>
                                            <p:attrNameLst>
                                              <p:attrName>ppt_x</p:attrName>
                                            </p:attrNameLst>
                                          </p:cBhvr>
                                          <p:tavLst>
                                            <p:tav tm="0">
                                              <p:val>
                                                <p:strVal val="0-#ppt_w/2"/>
                                              </p:val>
                                            </p:tav>
                                            <p:tav tm="100000">
                                              <p:val>
                                                <p:strVal val="#ppt_x"/>
                                              </p:val>
                                            </p:tav>
                                          </p:tavLst>
                                        </p:anim>
                                        <p:anim calcmode="lin" valueType="num">
                                          <p:cBhvr additive="base">
                                            <p:cTn id="42" dur="1000" fill="hold"/>
                                            <p:tgtEl>
                                              <p:spTgt spid="31"/>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1750"/>
                                      </p:stCondLst>
                                      <p:childTnLst>
                                        <p:set>
                                          <p:cBhvr>
                                            <p:cTn id="44" dur="1" fill="hold">
                                              <p:stCondLst>
                                                <p:cond delay="0"/>
                                              </p:stCondLst>
                                            </p:cTn>
                                            <p:tgtEl>
                                              <p:spTgt spid="32"/>
                                            </p:tgtEl>
                                            <p:attrNameLst>
                                              <p:attrName>style.visibility</p:attrName>
                                            </p:attrNameLst>
                                          </p:cBhvr>
                                          <p:to>
                                            <p:strVal val="visible"/>
                                          </p:to>
                                        </p:set>
                                        <p:anim calcmode="lin" valueType="num">
                                          <p:cBhvr additive="base">
                                            <p:cTn id="45" dur="1000" fill="hold"/>
                                            <p:tgtEl>
                                              <p:spTgt spid="32"/>
                                            </p:tgtEl>
                                            <p:attrNameLst>
                                              <p:attrName>ppt_x</p:attrName>
                                            </p:attrNameLst>
                                          </p:cBhvr>
                                          <p:tavLst>
                                            <p:tav tm="0">
                                              <p:val>
                                                <p:strVal val="0-#ppt_w/2"/>
                                              </p:val>
                                            </p:tav>
                                            <p:tav tm="100000">
                                              <p:val>
                                                <p:strVal val="#ppt_x"/>
                                              </p:val>
                                            </p:tav>
                                          </p:tavLst>
                                        </p:anim>
                                        <p:anim calcmode="lin" valueType="num">
                                          <p:cBhvr additive="base">
                                            <p:cTn id="46" dur="1000" fill="hold"/>
                                            <p:tgtEl>
                                              <p:spTgt spid="32"/>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2000"/>
                                      </p:stCondLst>
                                      <p:childTnLst>
                                        <p:set>
                                          <p:cBhvr>
                                            <p:cTn id="48" dur="1" fill="hold">
                                              <p:stCondLst>
                                                <p:cond delay="0"/>
                                              </p:stCondLst>
                                            </p:cTn>
                                            <p:tgtEl>
                                              <p:spTgt spid="33"/>
                                            </p:tgtEl>
                                            <p:attrNameLst>
                                              <p:attrName>style.visibility</p:attrName>
                                            </p:attrNameLst>
                                          </p:cBhvr>
                                          <p:to>
                                            <p:strVal val="visible"/>
                                          </p:to>
                                        </p:set>
                                        <p:anim calcmode="lin" valueType="num">
                                          <p:cBhvr additive="base">
                                            <p:cTn id="49" dur="1000" fill="hold"/>
                                            <p:tgtEl>
                                              <p:spTgt spid="33"/>
                                            </p:tgtEl>
                                            <p:attrNameLst>
                                              <p:attrName>ppt_x</p:attrName>
                                            </p:attrNameLst>
                                          </p:cBhvr>
                                          <p:tavLst>
                                            <p:tav tm="0">
                                              <p:val>
                                                <p:strVal val="0-#ppt_w/2"/>
                                              </p:val>
                                            </p:tav>
                                            <p:tav tm="100000">
                                              <p:val>
                                                <p:strVal val="#ppt_x"/>
                                              </p:val>
                                            </p:tav>
                                          </p:tavLst>
                                        </p:anim>
                                        <p:anim calcmode="lin" valueType="num">
                                          <p:cBhvr additive="base">
                                            <p:cTn id="50" dur="1000" fill="hold"/>
                                            <p:tgtEl>
                                              <p:spTgt spid="33"/>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2250"/>
                                      </p:stCondLst>
                                      <p:childTnLst>
                                        <p:set>
                                          <p:cBhvr>
                                            <p:cTn id="52" dur="1" fill="hold">
                                              <p:stCondLst>
                                                <p:cond delay="0"/>
                                              </p:stCondLst>
                                            </p:cTn>
                                            <p:tgtEl>
                                              <p:spTgt spid="34"/>
                                            </p:tgtEl>
                                            <p:attrNameLst>
                                              <p:attrName>style.visibility</p:attrName>
                                            </p:attrNameLst>
                                          </p:cBhvr>
                                          <p:to>
                                            <p:strVal val="visible"/>
                                          </p:to>
                                        </p:set>
                                        <p:anim calcmode="lin" valueType="num">
                                          <p:cBhvr additive="base">
                                            <p:cTn id="53" dur="1000" fill="hold"/>
                                            <p:tgtEl>
                                              <p:spTgt spid="34"/>
                                            </p:tgtEl>
                                            <p:attrNameLst>
                                              <p:attrName>ppt_x</p:attrName>
                                            </p:attrNameLst>
                                          </p:cBhvr>
                                          <p:tavLst>
                                            <p:tav tm="0">
                                              <p:val>
                                                <p:strVal val="0-#ppt_w/2"/>
                                              </p:val>
                                            </p:tav>
                                            <p:tav tm="100000">
                                              <p:val>
                                                <p:strVal val="#ppt_x"/>
                                              </p:val>
                                            </p:tav>
                                          </p:tavLst>
                                        </p:anim>
                                        <p:anim calcmode="lin" valueType="num">
                                          <p:cBhvr additive="base">
                                            <p:cTn id="54" dur="1000" fill="hold"/>
                                            <p:tgtEl>
                                              <p:spTgt spid="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27" grpId="0"/>
          <p:bldP spid="28" grpId="0"/>
          <p:bldP spid="29" grpId="0"/>
          <p:bldP spid="30" grpId="0"/>
          <p:bldP spid="31" grpId="0"/>
          <p:bldP spid="32" grpId="0"/>
          <p:bldP spid="33" grpId="0"/>
          <p:bldP spid="34" grpId="0"/>
          <p:bldP spid="35" grpId="0"/>
          <p:bldP spid="1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0-#ppt_w/2"/>
                                              </p:val>
                                            </p:tav>
                                            <p:tav tm="100000">
                                              <p:val>
                                                <p:strVal val="#ppt_x"/>
                                              </p:val>
                                            </p:tav>
                                          </p:tavLst>
                                        </p:anim>
                                        <p:anim calcmode="lin" valueType="num">
                                          <p:cBhvr additive="base">
                                            <p:cTn id="8" dur="10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iterate type="lt">
                                        <p:tmPct val="10000"/>
                                      </p:iterate>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1000" fill="hold"/>
                                            <p:tgtEl>
                                              <p:spTgt spid="35"/>
                                            </p:tgtEl>
                                            <p:attrNameLst>
                                              <p:attrName>ppt_x</p:attrName>
                                            </p:attrNameLst>
                                          </p:cBhvr>
                                          <p:tavLst>
                                            <p:tav tm="0">
                                              <p:val>
                                                <p:strVal val="1+#ppt_w/2"/>
                                              </p:val>
                                            </p:tav>
                                            <p:tav tm="100000">
                                              <p:val>
                                                <p:strVal val="#ppt_x"/>
                                              </p:val>
                                            </p:tav>
                                          </p:tavLst>
                                        </p:anim>
                                        <p:anim calcmode="lin" valueType="num">
                                          <p:cBhvr additive="base">
                                            <p:cTn id="12" dur="1000" fill="hold"/>
                                            <p:tgtEl>
                                              <p:spTgt spid="35"/>
                                            </p:tgtEl>
                                            <p:attrNameLst>
                                              <p:attrName>ppt_y</p:attrName>
                                            </p:attrNameLst>
                                          </p:cBhvr>
                                          <p:tavLst>
                                            <p:tav tm="0">
                                              <p:val>
                                                <p:strVal val="#ppt_y"/>
                                              </p:val>
                                            </p:tav>
                                            <p:tav tm="100000">
                                              <p:val>
                                                <p:strVal val="#ppt_y"/>
                                              </p:val>
                                            </p:tav>
                                          </p:tavLst>
                                        </p:anim>
                                      </p:childTnLst>
                                    </p:cTn>
                                  </p:par>
                                  <p:par>
                                    <p:cTn id="13" presetID="2" presetClass="entr" presetSubtype="1" fill="hold" grpId="0" nodeType="withEffect">
                                      <p:stCondLst>
                                        <p:cond delay="500"/>
                                      </p:stCondLst>
                                      <p:iterate type="lt">
                                        <p:tmPct val="10000"/>
                                      </p:iterate>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125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childTnLst>
                                    </p:cTn>
                                  </p:par>
                                  <p:par>
                                    <p:cTn id="20" presetID="10" presetClass="entr" presetSubtype="0" fill="hold" nodeType="withEffect">
                                      <p:stCondLst>
                                        <p:cond delay="125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childTnLst>
                                    </p:cTn>
                                  </p:par>
                                  <p:par>
                                    <p:cTn id="23" presetID="2" presetClass="entr" presetSubtype="2" fill="hold" grpId="0" nodeType="withEffect">
                                      <p:stCondLst>
                                        <p:cond delay="1500"/>
                                      </p:stCondLst>
                                      <p:childTnLst>
                                        <p:set>
                                          <p:cBhvr>
                                            <p:cTn id="24" dur="1" fill="hold">
                                              <p:stCondLst>
                                                <p:cond delay="0"/>
                                              </p:stCondLst>
                                            </p:cTn>
                                            <p:tgtEl>
                                              <p:spTgt spid="27"/>
                                            </p:tgtEl>
                                            <p:attrNameLst>
                                              <p:attrName>style.visibility</p:attrName>
                                            </p:attrNameLst>
                                          </p:cBhvr>
                                          <p:to>
                                            <p:strVal val="visible"/>
                                          </p:to>
                                        </p:set>
                                        <p:anim calcmode="lin" valueType="num">
                                          <p:cBhvr additive="base">
                                            <p:cTn id="25" dur="1000" fill="hold"/>
                                            <p:tgtEl>
                                              <p:spTgt spid="27"/>
                                            </p:tgtEl>
                                            <p:attrNameLst>
                                              <p:attrName>ppt_x</p:attrName>
                                            </p:attrNameLst>
                                          </p:cBhvr>
                                          <p:tavLst>
                                            <p:tav tm="0">
                                              <p:val>
                                                <p:strVal val="1+#ppt_w/2"/>
                                              </p:val>
                                            </p:tav>
                                            <p:tav tm="100000">
                                              <p:val>
                                                <p:strVal val="#ppt_x"/>
                                              </p:val>
                                            </p:tav>
                                          </p:tavLst>
                                        </p:anim>
                                        <p:anim calcmode="lin" valueType="num">
                                          <p:cBhvr additive="base">
                                            <p:cTn id="26" dur="1000" fill="hold"/>
                                            <p:tgtEl>
                                              <p:spTgt spid="27"/>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175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000" fill="hold"/>
                                            <p:tgtEl>
                                              <p:spTgt spid="28"/>
                                            </p:tgtEl>
                                            <p:attrNameLst>
                                              <p:attrName>ppt_x</p:attrName>
                                            </p:attrNameLst>
                                          </p:cBhvr>
                                          <p:tavLst>
                                            <p:tav tm="0">
                                              <p:val>
                                                <p:strVal val="1+#ppt_w/2"/>
                                              </p:val>
                                            </p:tav>
                                            <p:tav tm="100000">
                                              <p:val>
                                                <p:strVal val="#ppt_x"/>
                                              </p:val>
                                            </p:tav>
                                          </p:tavLst>
                                        </p:anim>
                                        <p:anim calcmode="lin" valueType="num">
                                          <p:cBhvr additive="base">
                                            <p:cTn id="30" dur="1000" fill="hold"/>
                                            <p:tgtEl>
                                              <p:spTgt spid="28"/>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200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000" fill="hold"/>
                                            <p:tgtEl>
                                              <p:spTgt spid="29"/>
                                            </p:tgtEl>
                                            <p:attrNameLst>
                                              <p:attrName>ppt_x</p:attrName>
                                            </p:attrNameLst>
                                          </p:cBhvr>
                                          <p:tavLst>
                                            <p:tav tm="0">
                                              <p:val>
                                                <p:strVal val="1+#ppt_w/2"/>
                                              </p:val>
                                            </p:tav>
                                            <p:tav tm="100000">
                                              <p:val>
                                                <p:strVal val="#ppt_x"/>
                                              </p:val>
                                            </p:tav>
                                          </p:tavLst>
                                        </p:anim>
                                        <p:anim calcmode="lin" valueType="num">
                                          <p:cBhvr additive="base">
                                            <p:cTn id="34" dur="1000" fill="hold"/>
                                            <p:tgtEl>
                                              <p:spTgt spid="29"/>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250"/>
                                      </p:stCondLst>
                                      <p:childTnLst>
                                        <p:set>
                                          <p:cBhvr>
                                            <p:cTn id="36" dur="1" fill="hold">
                                              <p:stCondLst>
                                                <p:cond delay="0"/>
                                              </p:stCondLst>
                                            </p:cTn>
                                            <p:tgtEl>
                                              <p:spTgt spid="30"/>
                                            </p:tgtEl>
                                            <p:attrNameLst>
                                              <p:attrName>style.visibility</p:attrName>
                                            </p:attrNameLst>
                                          </p:cBhvr>
                                          <p:to>
                                            <p:strVal val="visible"/>
                                          </p:to>
                                        </p:set>
                                        <p:anim calcmode="lin" valueType="num">
                                          <p:cBhvr additive="base">
                                            <p:cTn id="37" dur="1000" fill="hold"/>
                                            <p:tgtEl>
                                              <p:spTgt spid="30"/>
                                            </p:tgtEl>
                                            <p:attrNameLst>
                                              <p:attrName>ppt_x</p:attrName>
                                            </p:attrNameLst>
                                          </p:cBhvr>
                                          <p:tavLst>
                                            <p:tav tm="0">
                                              <p:val>
                                                <p:strVal val="1+#ppt_w/2"/>
                                              </p:val>
                                            </p:tav>
                                            <p:tav tm="100000">
                                              <p:val>
                                                <p:strVal val="#ppt_x"/>
                                              </p:val>
                                            </p:tav>
                                          </p:tavLst>
                                        </p:anim>
                                        <p:anim calcmode="lin" valueType="num">
                                          <p:cBhvr additive="base">
                                            <p:cTn id="38" dur="1000" fill="hold"/>
                                            <p:tgtEl>
                                              <p:spTgt spid="30"/>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1500"/>
                                      </p:stCondLst>
                                      <p:childTnLst>
                                        <p:set>
                                          <p:cBhvr>
                                            <p:cTn id="40" dur="1" fill="hold">
                                              <p:stCondLst>
                                                <p:cond delay="0"/>
                                              </p:stCondLst>
                                            </p:cTn>
                                            <p:tgtEl>
                                              <p:spTgt spid="31"/>
                                            </p:tgtEl>
                                            <p:attrNameLst>
                                              <p:attrName>style.visibility</p:attrName>
                                            </p:attrNameLst>
                                          </p:cBhvr>
                                          <p:to>
                                            <p:strVal val="visible"/>
                                          </p:to>
                                        </p:set>
                                        <p:anim calcmode="lin" valueType="num">
                                          <p:cBhvr additive="base">
                                            <p:cTn id="41" dur="1000" fill="hold"/>
                                            <p:tgtEl>
                                              <p:spTgt spid="31"/>
                                            </p:tgtEl>
                                            <p:attrNameLst>
                                              <p:attrName>ppt_x</p:attrName>
                                            </p:attrNameLst>
                                          </p:cBhvr>
                                          <p:tavLst>
                                            <p:tav tm="0">
                                              <p:val>
                                                <p:strVal val="0-#ppt_w/2"/>
                                              </p:val>
                                            </p:tav>
                                            <p:tav tm="100000">
                                              <p:val>
                                                <p:strVal val="#ppt_x"/>
                                              </p:val>
                                            </p:tav>
                                          </p:tavLst>
                                        </p:anim>
                                        <p:anim calcmode="lin" valueType="num">
                                          <p:cBhvr additive="base">
                                            <p:cTn id="42" dur="1000" fill="hold"/>
                                            <p:tgtEl>
                                              <p:spTgt spid="31"/>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1750"/>
                                      </p:stCondLst>
                                      <p:childTnLst>
                                        <p:set>
                                          <p:cBhvr>
                                            <p:cTn id="44" dur="1" fill="hold">
                                              <p:stCondLst>
                                                <p:cond delay="0"/>
                                              </p:stCondLst>
                                            </p:cTn>
                                            <p:tgtEl>
                                              <p:spTgt spid="32"/>
                                            </p:tgtEl>
                                            <p:attrNameLst>
                                              <p:attrName>style.visibility</p:attrName>
                                            </p:attrNameLst>
                                          </p:cBhvr>
                                          <p:to>
                                            <p:strVal val="visible"/>
                                          </p:to>
                                        </p:set>
                                        <p:anim calcmode="lin" valueType="num">
                                          <p:cBhvr additive="base">
                                            <p:cTn id="45" dur="1000" fill="hold"/>
                                            <p:tgtEl>
                                              <p:spTgt spid="32"/>
                                            </p:tgtEl>
                                            <p:attrNameLst>
                                              <p:attrName>ppt_x</p:attrName>
                                            </p:attrNameLst>
                                          </p:cBhvr>
                                          <p:tavLst>
                                            <p:tav tm="0">
                                              <p:val>
                                                <p:strVal val="0-#ppt_w/2"/>
                                              </p:val>
                                            </p:tav>
                                            <p:tav tm="100000">
                                              <p:val>
                                                <p:strVal val="#ppt_x"/>
                                              </p:val>
                                            </p:tav>
                                          </p:tavLst>
                                        </p:anim>
                                        <p:anim calcmode="lin" valueType="num">
                                          <p:cBhvr additive="base">
                                            <p:cTn id="46" dur="1000" fill="hold"/>
                                            <p:tgtEl>
                                              <p:spTgt spid="32"/>
                                            </p:tgtEl>
                                            <p:attrNameLst>
                                              <p:attrName>ppt_y</p:attrName>
                                            </p:attrNameLst>
                                          </p:cBhvr>
                                          <p:tavLst>
                                            <p:tav tm="0">
                                              <p:val>
                                                <p:strVal val="#ppt_y"/>
                                              </p:val>
                                            </p:tav>
                                            <p:tav tm="100000">
                                              <p:val>
                                                <p:strVal val="#ppt_y"/>
                                              </p:val>
                                            </p:tav>
                                          </p:tavLst>
                                        </p:anim>
                                      </p:childTnLst>
                                    </p:cTn>
                                  </p:par>
                                  <p:par>
                                    <p:cTn id="47" presetID="2" presetClass="entr" presetSubtype="8" fill="hold" grpId="0" nodeType="withEffect">
                                      <p:stCondLst>
                                        <p:cond delay="2000"/>
                                      </p:stCondLst>
                                      <p:childTnLst>
                                        <p:set>
                                          <p:cBhvr>
                                            <p:cTn id="48" dur="1" fill="hold">
                                              <p:stCondLst>
                                                <p:cond delay="0"/>
                                              </p:stCondLst>
                                            </p:cTn>
                                            <p:tgtEl>
                                              <p:spTgt spid="33"/>
                                            </p:tgtEl>
                                            <p:attrNameLst>
                                              <p:attrName>style.visibility</p:attrName>
                                            </p:attrNameLst>
                                          </p:cBhvr>
                                          <p:to>
                                            <p:strVal val="visible"/>
                                          </p:to>
                                        </p:set>
                                        <p:anim calcmode="lin" valueType="num">
                                          <p:cBhvr additive="base">
                                            <p:cTn id="49" dur="1000" fill="hold"/>
                                            <p:tgtEl>
                                              <p:spTgt spid="33"/>
                                            </p:tgtEl>
                                            <p:attrNameLst>
                                              <p:attrName>ppt_x</p:attrName>
                                            </p:attrNameLst>
                                          </p:cBhvr>
                                          <p:tavLst>
                                            <p:tav tm="0">
                                              <p:val>
                                                <p:strVal val="0-#ppt_w/2"/>
                                              </p:val>
                                            </p:tav>
                                            <p:tav tm="100000">
                                              <p:val>
                                                <p:strVal val="#ppt_x"/>
                                              </p:val>
                                            </p:tav>
                                          </p:tavLst>
                                        </p:anim>
                                        <p:anim calcmode="lin" valueType="num">
                                          <p:cBhvr additive="base">
                                            <p:cTn id="50" dur="1000" fill="hold"/>
                                            <p:tgtEl>
                                              <p:spTgt spid="33"/>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2250"/>
                                      </p:stCondLst>
                                      <p:childTnLst>
                                        <p:set>
                                          <p:cBhvr>
                                            <p:cTn id="52" dur="1" fill="hold">
                                              <p:stCondLst>
                                                <p:cond delay="0"/>
                                              </p:stCondLst>
                                            </p:cTn>
                                            <p:tgtEl>
                                              <p:spTgt spid="34"/>
                                            </p:tgtEl>
                                            <p:attrNameLst>
                                              <p:attrName>style.visibility</p:attrName>
                                            </p:attrNameLst>
                                          </p:cBhvr>
                                          <p:to>
                                            <p:strVal val="visible"/>
                                          </p:to>
                                        </p:set>
                                        <p:anim calcmode="lin" valueType="num">
                                          <p:cBhvr additive="base">
                                            <p:cTn id="53" dur="1000" fill="hold"/>
                                            <p:tgtEl>
                                              <p:spTgt spid="34"/>
                                            </p:tgtEl>
                                            <p:attrNameLst>
                                              <p:attrName>ppt_x</p:attrName>
                                            </p:attrNameLst>
                                          </p:cBhvr>
                                          <p:tavLst>
                                            <p:tav tm="0">
                                              <p:val>
                                                <p:strVal val="0-#ppt_w/2"/>
                                              </p:val>
                                            </p:tav>
                                            <p:tav tm="100000">
                                              <p:val>
                                                <p:strVal val="#ppt_x"/>
                                              </p:val>
                                            </p:tav>
                                          </p:tavLst>
                                        </p:anim>
                                        <p:anim calcmode="lin" valueType="num">
                                          <p:cBhvr additive="base">
                                            <p:cTn id="54" dur="1000" fill="hold"/>
                                            <p:tgtEl>
                                              <p:spTgt spid="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27" grpId="0"/>
          <p:bldP spid="28" grpId="0"/>
          <p:bldP spid="29" grpId="0"/>
          <p:bldP spid="30" grpId="0"/>
          <p:bldP spid="31" grpId="0"/>
          <p:bldP spid="32" grpId="0"/>
          <p:bldP spid="33" grpId="0"/>
          <p:bldP spid="34" grpId="0"/>
          <p:bldP spid="35" grpId="0"/>
          <p:bldP spid="13"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18" name="Rectangle 17">
            <a:extLst>
              <a:ext uri="{FF2B5EF4-FFF2-40B4-BE49-F238E27FC236}">
                <a16:creationId xmlns:a16="http://schemas.microsoft.com/office/drawing/2014/main" id="{D57C4A6E-378D-4B3E-956A-E9AD8D93B6B9}"/>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22" name="TextBox 21">
            <a:extLst>
              <a:ext uri="{FF2B5EF4-FFF2-40B4-BE49-F238E27FC236}">
                <a16:creationId xmlns:a16="http://schemas.microsoft.com/office/drawing/2014/main" id="{E1910776-41CD-420A-AC57-1FC157CA7CDE}"/>
              </a:ext>
            </a:extLst>
          </p:cNvPr>
          <p:cNvSpPr txBox="1"/>
          <p:nvPr/>
        </p:nvSpPr>
        <p:spPr>
          <a:xfrm>
            <a:off x="-6218103" y="1056097"/>
            <a:ext cx="590233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747918" y="1056097"/>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82158" y="1104049"/>
            <a:ext cx="365760" cy="365760"/>
          </a:xfrm>
          <a:prstGeom prst="rect">
            <a:avLst/>
          </a:prstGeom>
        </p:spPr>
      </p:pic>
      <p:pic>
        <p:nvPicPr>
          <p:cNvPr id="19" name="Picture" title="This slide contains the following visuals: Genuine Transactions Type ,Fraud Transactions Type. Please refer to the notes on this slide for details">
            <a:hlinkClick r:id="rId11"/>
            <a:extLst>
              <a:ext uri="{FF2B5EF4-FFF2-40B4-BE49-F238E27FC236}">
                <a16:creationId xmlns:a16="http://schemas.microsoft.com/office/drawing/2014/main" id="{BC6135C7-ABDE-4BAF-BF5F-95D938D369C6}"/>
              </a:ext>
            </a:extLst>
          </p:cNvPr>
          <p:cNvPicPr>
            <a:picLocks noChangeAspect="1"/>
          </p:cNvPicPr>
          <p:nvPr/>
        </p:nvPicPr>
        <p:blipFill rotWithShape="1">
          <a:blip r:embed="rId12"/>
          <a:srcRect t="7959" r="11394" b="16863"/>
          <a:stretch/>
        </p:blipFill>
        <p:spPr>
          <a:xfrm>
            <a:off x="-11024898" y="1614955"/>
            <a:ext cx="10650940" cy="5155616"/>
          </a:xfrm>
          <a:prstGeom prst="rect">
            <a:avLst/>
          </a:prstGeom>
          <a:noFill/>
        </p:spPr>
      </p:pic>
      <p:pic>
        <p:nvPicPr>
          <p:cNvPr id="21" name="Picture" title="This slide contains the following visuals: Fraud data - Senders Before Transaction Balance ,Genuine data - Senders Before Transaction Balance. Please refer to the notes on this slide for details">
            <a:hlinkClick r:id="rId11"/>
            <a:extLst>
              <a:ext uri="{FF2B5EF4-FFF2-40B4-BE49-F238E27FC236}">
                <a16:creationId xmlns:a16="http://schemas.microsoft.com/office/drawing/2014/main" id="{AB58925D-E8CA-4DFD-AB89-880DF9FF6A4F}"/>
              </a:ext>
            </a:extLst>
          </p:cNvPr>
          <p:cNvPicPr>
            <a:picLocks noChangeAspect="1"/>
          </p:cNvPicPr>
          <p:nvPr/>
        </p:nvPicPr>
        <p:blipFill rotWithShape="1">
          <a:blip r:embed="rId13"/>
          <a:srcRect r="3219" b="3601"/>
          <a:stretch/>
        </p:blipFill>
        <p:spPr>
          <a:xfrm>
            <a:off x="279211" y="1469808"/>
            <a:ext cx="11633579" cy="5388191"/>
          </a:xfrm>
          <a:prstGeom prst="rect">
            <a:avLst/>
          </a:prstGeom>
          <a:noFill/>
        </p:spPr>
      </p:pic>
    </p:spTree>
    <p:extLst>
      <p:ext uri="{BB962C8B-B14F-4D97-AF65-F5344CB8AC3E}">
        <p14:creationId xmlns:p14="http://schemas.microsoft.com/office/powerpoint/2010/main" val="26726921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18" name="Rectangle 17">
            <a:extLst>
              <a:ext uri="{FF2B5EF4-FFF2-40B4-BE49-F238E27FC236}">
                <a16:creationId xmlns:a16="http://schemas.microsoft.com/office/drawing/2014/main" id="{D57C4A6E-378D-4B3E-956A-E9AD8D93B6B9}"/>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22" name="TextBox 21">
            <a:extLst>
              <a:ext uri="{FF2B5EF4-FFF2-40B4-BE49-F238E27FC236}">
                <a16:creationId xmlns:a16="http://schemas.microsoft.com/office/drawing/2014/main" id="{E1910776-41CD-420A-AC57-1FC157CA7CDE}"/>
              </a:ext>
            </a:extLst>
          </p:cNvPr>
          <p:cNvSpPr txBox="1"/>
          <p:nvPr/>
        </p:nvSpPr>
        <p:spPr>
          <a:xfrm>
            <a:off x="-6218103" y="1056097"/>
            <a:ext cx="590233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747918" y="1056097"/>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82158" y="1104049"/>
            <a:ext cx="365760" cy="365760"/>
          </a:xfrm>
          <a:prstGeom prst="rect">
            <a:avLst/>
          </a:prstGeom>
        </p:spPr>
      </p:pic>
      <p:pic>
        <p:nvPicPr>
          <p:cNvPr id="21" name="Picture" title="This slide contains the following visuals: Genuine data - Senders After Transaction Balance ,Fraud data - Senders After Transaction Balance. Please refer to the notes on this slide for details">
            <a:hlinkClick r:id="rId11"/>
            <a:extLst>
              <a:ext uri="{FF2B5EF4-FFF2-40B4-BE49-F238E27FC236}">
                <a16:creationId xmlns:a16="http://schemas.microsoft.com/office/drawing/2014/main" id="{6149D56E-9DE7-4EBA-8027-88DEF81BA5F5}"/>
              </a:ext>
            </a:extLst>
          </p:cNvPr>
          <p:cNvPicPr>
            <a:picLocks noChangeAspect="1"/>
          </p:cNvPicPr>
          <p:nvPr/>
        </p:nvPicPr>
        <p:blipFill rotWithShape="1">
          <a:blip r:embed="rId12"/>
          <a:srcRect t="1901" r="2387"/>
          <a:stretch/>
        </p:blipFill>
        <p:spPr>
          <a:xfrm>
            <a:off x="229179" y="1469809"/>
            <a:ext cx="11733642" cy="5388190"/>
          </a:xfrm>
          <a:prstGeom prst="rect">
            <a:avLst/>
          </a:prstGeom>
          <a:noFill/>
        </p:spPr>
      </p:pic>
      <p:pic>
        <p:nvPicPr>
          <p:cNvPr id="27" name="Picture" title="This slide contains the following visuals: Fraud data - Senders Before Transaction Balance ,Genuine data - Senders Before Transaction Balance. Please refer to the notes on this slide for details">
            <a:hlinkClick r:id="rId11"/>
            <a:extLst>
              <a:ext uri="{FF2B5EF4-FFF2-40B4-BE49-F238E27FC236}">
                <a16:creationId xmlns:a16="http://schemas.microsoft.com/office/drawing/2014/main" id="{883814BB-D79E-4E83-A92C-62255A6B460D}"/>
              </a:ext>
            </a:extLst>
          </p:cNvPr>
          <p:cNvPicPr>
            <a:picLocks noChangeAspect="1"/>
          </p:cNvPicPr>
          <p:nvPr/>
        </p:nvPicPr>
        <p:blipFill rotWithShape="1">
          <a:blip r:embed="rId13"/>
          <a:srcRect r="3219" b="3601"/>
          <a:stretch/>
        </p:blipFill>
        <p:spPr>
          <a:xfrm>
            <a:off x="-12007538" y="1469809"/>
            <a:ext cx="11633579" cy="5388191"/>
          </a:xfrm>
          <a:prstGeom prst="rect">
            <a:avLst/>
          </a:prstGeom>
          <a:noFill/>
        </p:spPr>
      </p:pic>
    </p:spTree>
    <p:extLst>
      <p:ext uri="{BB962C8B-B14F-4D97-AF65-F5344CB8AC3E}">
        <p14:creationId xmlns:p14="http://schemas.microsoft.com/office/powerpoint/2010/main" val="31790995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18" name="Rectangle 17">
            <a:extLst>
              <a:ext uri="{FF2B5EF4-FFF2-40B4-BE49-F238E27FC236}">
                <a16:creationId xmlns:a16="http://schemas.microsoft.com/office/drawing/2014/main" id="{D57C4A6E-378D-4B3E-956A-E9AD8D93B6B9}"/>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22" name="TextBox 21">
            <a:extLst>
              <a:ext uri="{FF2B5EF4-FFF2-40B4-BE49-F238E27FC236}">
                <a16:creationId xmlns:a16="http://schemas.microsoft.com/office/drawing/2014/main" id="{E1910776-41CD-420A-AC57-1FC157CA7CDE}"/>
              </a:ext>
            </a:extLst>
          </p:cNvPr>
          <p:cNvSpPr txBox="1"/>
          <p:nvPr/>
        </p:nvSpPr>
        <p:spPr>
          <a:xfrm>
            <a:off x="-6218103" y="1056097"/>
            <a:ext cx="590233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747918" y="1056097"/>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82158" y="1104049"/>
            <a:ext cx="365760" cy="365760"/>
          </a:xfrm>
          <a:prstGeom prst="rect">
            <a:avLst/>
          </a:prstGeom>
        </p:spPr>
      </p:pic>
      <p:pic>
        <p:nvPicPr>
          <p:cNvPr id="21" name="Picture" title="This slide contains the following visuals: Genuine data - Senders After Transaction Balance ,Fraud data - Senders After Transaction Balance. Please refer to the notes on this slide for details">
            <a:hlinkClick r:id="rId11"/>
            <a:extLst>
              <a:ext uri="{FF2B5EF4-FFF2-40B4-BE49-F238E27FC236}">
                <a16:creationId xmlns:a16="http://schemas.microsoft.com/office/drawing/2014/main" id="{6149D56E-9DE7-4EBA-8027-88DEF81BA5F5}"/>
              </a:ext>
            </a:extLst>
          </p:cNvPr>
          <p:cNvPicPr>
            <a:picLocks noChangeAspect="1"/>
          </p:cNvPicPr>
          <p:nvPr/>
        </p:nvPicPr>
        <p:blipFill rotWithShape="1">
          <a:blip r:embed="rId12"/>
          <a:srcRect t="1901" r="2387"/>
          <a:stretch/>
        </p:blipFill>
        <p:spPr>
          <a:xfrm>
            <a:off x="-12204435" y="1614955"/>
            <a:ext cx="11733642" cy="5388190"/>
          </a:xfrm>
          <a:prstGeom prst="rect">
            <a:avLst/>
          </a:prstGeom>
          <a:noFill/>
        </p:spPr>
      </p:pic>
      <p:pic>
        <p:nvPicPr>
          <p:cNvPr id="27" name="Picture" title="This slide contains the following visuals: Genuine Data - Total Sum of Amount Based on Types ,Genuine Data - Total Percentage of Amount Based on Types. Please refer to the notes on this slide for details">
            <a:hlinkClick r:id="rId11"/>
            <a:extLst>
              <a:ext uri="{FF2B5EF4-FFF2-40B4-BE49-F238E27FC236}">
                <a16:creationId xmlns:a16="http://schemas.microsoft.com/office/drawing/2014/main" id="{1285A186-852A-4BE0-A6F9-0B0CBEBBAC80}"/>
              </a:ext>
            </a:extLst>
          </p:cNvPr>
          <p:cNvPicPr>
            <a:picLocks noChangeAspect="1"/>
          </p:cNvPicPr>
          <p:nvPr/>
        </p:nvPicPr>
        <p:blipFill rotWithShape="1">
          <a:blip r:embed="rId13"/>
          <a:srcRect t="10124" b="20251"/>
          <a:stretch/>
        </p:blipFill>
        <p:spPr>
          <a:xfrm>
            <a:off x="85725" y="1776474"/>
            <a:ext cx="12020550" cy="4774861"/>
          </a:xfrm>
          <a:prstGeom prst="rect">
            <a:avLst/>
          </a:prstGeom>
          <a:noFill/>
        </p:spPr>
      </p:pic>
    </p:spTree>
    <p:extLst>
      <p:ext uri="{BB962C8B-B14F-4D97-AF65-F5344CB8AC3E}">
        <p14:creationId xmlns:p14="http://schemas.microsoft.com/office/powerpoint/2010/main" val="39458077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18" name="Rectangle 17">
            <a:extLst>
              <a:ext uri="{FF2B5EF4-FFF2-40B4-BE49-F238E27FC236}">
                <a16:creationId xmlns:a16="http://schemas.microsoft.com/office/drawing/2014/main" id="{D57C4A6E-378D-4B3E-956A-E9AD8D93B6B9}"/>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22" name="TextBox 21">
            <a:extLst>
              <a:ext uri="{FF2B5EF4-FFF2-40B4-BE49-F238E27FC236}">
                <a16:creationId xmlns:a16="http://schemas.microsoft.com/office/drawing/2014/main" id="{E1910776-41CD-420A-AC57-1FC157CA7CDE}"/>
              </a:ext>
            </a:extLst>
          </p:cNvPr>
          <p:cNvSpPr txBox="1"/>
          <p:nvPr/>
        </p:nvSpPr>
        <p:spPr>
          <a:xfrm>
            <a:off x="-6218103" y="1056097"/>
            <a:ext cx="590233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747918" y="1056097"/>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82158" y="1104049"/>
            <a:ext cx="365760" cy="365760"/>
          </a:xfrm>
          <a:prstGeom prst="rect">
            <a:avLst/>
          </a:prstGeom>
        </p:spPr>
      </p:pic>
      <p:pic>
        <p:nvPicPr>
          <p:cNvPr id="27" name="Picture" title="This slide contains the following visuals: Genuine Data - Total Sum of Amount Based on Types ,Genuine Data - Total Percentage of Amount Based on Types. Please refer to the notes on this slide for details">
            <a:hlinkClick r:id="rId11"/>
            <a:extLst>
              <a:ext uri="{FF2B5EF4-FFF2-40B4-BE49-F238E27FC236}">
                <a16:creationId xmlns:a16="http://schemas.microsoft.com/office/drawing/2014/main" id="{1285A186-852A-4BE0-A6F9-0B0CBEBBAC80}"/>
              </a:ext>
            </a:extLst>
          </p:cNvPr>
          <p:cNvPicPr>
            <a:picLocks noChangeAspect="1"/>
          </p:cNvPicPr>
          <p:nvPr/>
        </p:nvPicPr>
        <p:blipFill rotWithShape="1">
          <a:blip r:embed="rId12"/>
          <a:srcRect t="10124" b="20251"/>
          <a:stretch/>
        </p:blipFill>
        <p:spPr>
          <a:xfrm>
            <a:off x="-12491343" y="1836144"/>
            <a:ext cx="12020550" cy="4774861"/>
          </a:xfrm>
          <a:prstGeom prst="rect">
            <a:avLst/>
          </a:prstGeom>
          <a:noFill/>
        </p:spPr>
      </p:pic>
      <p:pic>
        <p:nvPicPr>
          <p:cNvPr id="20" name="Picture" title="This slide contains the following visuals: Genuine data - Receivers Before Transaction Balance ,Fraud data - Receivers Before Transaction Balance. Please refer to the notes on this slide for details">
            <a:hlinkClick r:id="rId11"/>
            <a:extLst>
              <a:ext uri="{FF2B5EF4-FFF2-40B4-BE49-F238E27FC236}">
                <a16:creationId xmlns:a16="http://schemas.microsoft.com/office/drawing/2014/main" id="{7DD40935-D8BE-4960-A6BE-E8639543873F}"/>
              </a:ext>
            </a:extLst>
          </p:cNvPr>
          <p:cNvPicPr>
            <a:picLocks noChangeAspect="1"/>
          </p:cNvPicPr>
          <p:nvPr/>
        </p:nvPicPr>
        <p:blipFill rotWithShape="1">
          <a:blip r:embed="rId13"/>
          <a:srcRect r="2387"/>
          <a:stretch/>
        </p:blipFill>
        <p:spPr>
          <a:xfrm>
            <a:off x="229179" y="1469808"/>
            <a:ext cx="11733642" cy="5388191"/>
          </a:xfrm>
          <a:prstGeom prst="rect">
            <a:avLst/>
          </a:prstGeom>
          <a:noFill/>
        </p:spPr>
      </p:pic>
    </p:spTree>
    <p:extLst>
      <p:ext uri="{BB962C8B-B14F-4D97-AF65-F5344CB8AC3E}">
        <p14:creationId xmlns:p14="http://schemas.microsoft.com/office/powerpoint/2010/main" val="26571894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18" name="Rectangle 17">
            <a:extLst>
              <a:ext uri="{FF2B5EF4-FFF2-40B4-BE49-F238E27FC236}">
                <a16:creationId xmlns:a16="http://schemas.microsoft.com/office/drawing/2014/main" id="{D57C4A6E-378D-4B3E-956A-E9AD8D93B6B9}"/>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22" name="TextBox 21">
            <a:extLst>
              <a:ext uri="{FF2B5EF4-FFF2-40B4-BE49-F238E27FC236}">
                <a16:creationId xmlns:a16="http://schemas.microsoft.com/office/drawing/2014/main" id="{E1910776-41CD-420A-AC57-1FC157CA7CDE}"/>
              </a:ext>
            </a:extLst>
          </p:cNvPr>
          <p:cNvSpPr txBox="1"/>
          <p:nvPr/>
        </p:nvSpPr>
        <p:spPr>
          <a:xfrm>
            <a:off x="-6218103" y="1056097"/>
            <a:ext cx="590233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747918" y="1056097"/>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82158" y="1104049"/>
            <a:ext cx="365760" cy="365760"/>
          </a:xfrm>
          <a:prstGeom prst="rect">
            <a:avLst/>
          </a:prstGeom>
        </p:spPr>
      </p:pic>
      <p:pic>
        <p:nvPicPr>
          <p:cNvPr id="20" name="Picture" title="This slide contains the following visuals: Genuine data - Receivers Before Transaction Balance ,Fraud data - Receivers Before Transaction Balance. Please refer to the notes on this slide for details">
            <a:hlinkClick r:id="rId11"/>
            <a:extLst>
              <a:ext uri="{FF2B5EF4-FFF2-40B4-BE49-F238E27FC236}">
                <a16:creationId xmlns:a16="http://schemas.microsoft.com/office/drawing/2014/main" id="{7DD40935-D8BE-4960-A6BE-E8639543873F}"/>
              </a:ext>
            </a:extLst>
          </p:cNvPr>
          <p:cNvPicPr>
            <a:picLocks noChangeAspect="1"/>
          </p:cNvPicPr>
          <p:nvPr/>
        </p:nvPicPr>
        <p:blipFill rotWithShape="1">
          <a:blip r:embed="rId12"/>
          <a:srcRect r="2387"/>
          <a:stretch/>
        </p:blipFill>
        <p:spPr>
          <a:xfrm>
            <a:off x="-12107601" y="1495639"/>
            <a:ext cx="11733642" cy="5388191"/>
          </a:xfrm>
          <a:prstGeom prst="rect">
            <a:avLst/>
          </a:prstGeom>
          <a:noFill/>
        </p:spPr>
      </p:pic>
      <p:pic>
        <p:nvPicPr>
          <p:cNvPr id="21" name="Picture" title="This slide contains the following visuals: Genuine data - Receivers After Transaction Balance ,Fraud data - Receivers After Transaction Balance. Please refer to the notes on this slide for details">
            <a:hlinkClick r:id="rId11"/>
            <a:extLst>
              <a:ext uri="{FF2B5EF4-FFF2-40B4-BE49-F238E27FC236}">
                <a16:creationId xmlns:a16="http://schemas.microsoft.com/office/drawing/2014/main" id="{45A2B2E8-7D82-48AE-9B7F-AACE4984BBA3}"/>
              </a:ext>
            </a:extLst>
          </p:cNvPr>
          <p:cNvPicPr>
            <a:picLocks noChangeAspect="1"/>
          </p:cNvPicPr>
          <p:nvPr/>
        </p:nvPicPr>
        <p:blipFill rotWithShape="1">
          <a:blip r:embed="rId13"/>
          <a:srcRect t="3582" r="3219"/>
          <a:stretch/>
        </p:blipFill>
        <p:spPr>
          <a:xfrm>
            <a:off x="279211" y="1469808"/>
            <a:ext cx="11633579" cy="5388191"/>
          </a:xfrm>
          <a:prstGeom prst="rect">
            <a:avLst/>
          </a:prstGeom>
          <a:noFill/>
        </p:spPr>
      </p:pic>
    </p:spTree>
    <p:extLst>
      <p:ext uri="{BB962C8B-B14F-4D97-AF65-F5344CB8AC3E}">
        <p14:creationId xmlns:p14="http://schemas.microsoft.com/office/powerpoint/2010/main" val="10838792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18" name="Rectangle 17">
            <a:extLst>
              <a:ext uri="{FF2B5EF4-FFF2-40B4-BE49-F238E27FC236}">
                <a16:creationId xmlns:a16="http://schemas.microsoft.com/office/drawing/2014/main" id="{D57C4A6E-378D-4B3E-956A-E9AD8D93B6B9}"/>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22" name="TextBox 21">
            <a:extLst>
              <a:ext uri="{FF2B5EF4-FFF2-40B4-BE49-F238E27FC236}">
                <a16:creationId xmlns:a16="http://schemas.microsoft.com/office/drawing/2014/main" id="{E1910776-41CD-420A-AC57-1FC157CA7CDE}"/>
              </a:ext>
            </a:extLst>
          </p:cNvPr>
          <p:cNvSpPr txBox="1"/>
          <p:nvPr/>
        </p:nvSpPr>
        <p:spPr>
          <a:xfrm>
            <a:off x="-6218103" y="1056097"/>
            <a:ext cx="590233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747918" y="1056097"/>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82158" y="1104049"/>
            <a:ext cx="365760" cy="365760"/>
          </a:xfrm>
          <a:prstGeom prst="rect">
            <a:avLst/>
          </a:prstGeom>
        </p:spPr>
      </p:pic>
      <p:pic>
        <p:nvPicPr>
          <p:cNvPr id="21" name="Picture" title="This slide contains the following visuals: Genuine data - Receivers After Transaction Balance ,Fraud data - Receivers After Transaction Balance. Please refer to the notes on this slide for details">
            <a:hlinkClick r:id="rId11"/>
            <a:extLst>
              <a:ext uri="{FF2B5EF4-FFF2-40B4-BE49-F238E27FC236}">
                <a16:creationId xmlns:a16="http://schemas.microsoft.com/office/drawing/2014/main" id="{45A2B2E8-7D82-48AE-9B7F-AACE4984BBA3}"/>
              </a:ext>
            </a:extLst>
          </p:cNvPr>
          <p:cNvPicPr>
            <a:picLocks noChangeAspect="1"/>
          </p:cNvPicPr>
          <p:nvPr/>
        </p:nvPicPr>
        <p:blipFill rotWithShape="1">
          <a:blip r:embed="rId12"/>
          <a:srcRect t="3582" r="3219"/>
          <a:stretch/>
        </p:blipFill>
        <p:spPr>
          <a:xfrm>
            <a:off x="-12217773" y="1469809"/>
            <a:ext cx="11633579" cy="5388191"/>
          </a:xfrm>
          <a:prstGeom prst="rect">
            <a:avLst/>
          </a:prstGeom>
          <a:noFill/>
        </p:spPr>
      </p:pic>
      <p:pic>
        <p:nvPicPr>
          <p:cNvPr id="27" name="Picture" title="This slide contains the following visuals: Fraud Data - Total Sum of Amount Based on Types ,Fraud Data - Total Percentage of Amount Based on Types ,actionButton. Please refer to the notes on this slide for details">
            <a:hlinkClick r:id="rId11"/>
            <a:extLst>
              <a:ext uri="{FF2B5EF4-FFF2-40B4-BE49-F238E27FC236}">
                <a16:creationId xmlns:a16="http://schemas.microsoft.com/office/drawing/2014/main" id="{F62407D1-2F80-43CA-BA89-9C75CBEA1BDC}"/>
              </a:ext>
            </a:extLst>
          </p:cNvPr>
          <p:cNvPicPr>
            <a:picLocks noChangeAspect="1"/>
          </p:cNvPicPr>
          <p:nvPr/>
        </p:nvPicPr>
        <p:blipFill rotWithShape="1">
          <a:blip r:embed="rId13"/>
          <a:srcRect t="14018" r="5430" b="21990"/>
          <a:stretch/>
        </p:blipFill>
        <p:spPr>
          <a:xfrm>
            <a:off x="412059" y="1883937"/>
            <a:ext cx="11367882" cy="4388514"/>
          </a:xfrm>
          <a:prstGeom prst="rect">
            <a:avLst/>
          </a:prstGeom>
          <a:noFill/>
        </p:spPr>
      </p:pic>
    </p:spTree>
    <p:extLst>
      <p:ext uri="{BB962C8B-B14F-4D97-AF65-F5344CB8AC3E}">
        <p14:creationId xmlns:p14="http://schemas.microsoft.com/office/powerpoint/2010/main" val="13118930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21" name="Rectangle 20">
            <a:extLst>
              <a:ext uri="{FF2B5EF4-FFF2-40B4-BE49-F238E27FC236}">
                <a16:creationId xmlns:a16="http://schemas.microsoft.com/office/drawing/2014/main" id="{9788D6E2-B426-42C5-A0FF-5364F42F7341}"/>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23" name="TextBox 22">
            <a:extLst>
              <a:ext uri="{FF2B5EF4-FFF2-40B4-BE49-F238E27FC236}">
                <a16:creationId xmlns:a16="http://schemas.microsoft.com/office/drawing/2014/main" id="{39A1E702-95AC-4BB7-A283-FCFCB46E2404}"/>
              </a:ext>
            </a:extLst>
          </p:cNvPr>
          <p:cNvSpPr txBox="1"/>
          <p:nvPr/>
        </p:nvSpPr>
        <p:spPr>
          <a:xfrm>
            <a:off x="-5530068" y="1056097"/>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728423" y="1056097"/>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895828" y="1104049"/>
            <a:ext cx="365760" cy="365760"/>
          </a:xfrm>
          <a:prstGeom prst="rect">
            <a:avLst/>
          </a:prstGeom>
        </p:spPr>
      </p:pic>
      <p:pic>
        <p:nvPicPr>
          <p:cNvPr id="18" name="Graphic 17" descr="Eye with solid fill">
            <a:extLst>
              <a:ext uri="{FF2B5EF4-FFF2-40B4-BE49-F238E27FC236}">
                <a16:creationId xmlns:a16="http://schemas.microsoft.com/office/drawing/2014/main" id="{339CDC1C-6AAC-4D92-9174-D70D167A182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66935" y="1104049"/>
            <a:ext cx="365760" cy="365760"/>
          </a:xfrm>
          <a:prstGeom prst="rect">
            <a:avLst/>
          </a:prstGeom>
        </p:spPr>
      </p:pic>
      <p:sp>
        <p:nvSpPr>
          <p:cNvPr id="4" name="TextBox 3">
            <a:extLst>
              <a:ext uri="{FF2B5EF4-FFF2-40B4-BE49-F238E27FC236}">
                <a16:creationId xmlns:a16="http://schemas.microsoft.com/office/drawing/2014/main" id="{86FE8583-9981-468C-AC53-8E573E4DDB1F}"/>
              </a:ext>
            </a:extLst>
          </p:cNvPr>
          <p:cNvSpPr txBox="1"/>
          <p:nvPr/>
        </p:nvSpPr>
        <p:spPr>
          <a:xfrm>
            <a:off x="366935" y="1778000"/>
            <a:ext cx="11367865" cy="5632311"/>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provided dataset contains several columns that provide important information about financial transactions.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"step" column represents the time elapsed since the beginning of the simulation and can be used to track the timing and sequence of transactions.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"type" column indicates the type of transaction made, such as TRANSFER, CASH_OUT, CASH_IN, and PAYMENT.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"amount" column represents the amount of money involved in each transaction, while the "name </a:t>
            </a:r>
            <a:r>
              <a:rPr lang="en-US" dirty="0" err="1">
                <a:solidFill>
                  <a:schemeClr val="bg1"/>
                </a:solidFill>
                <a:latin typeface="Poppins" panose="00000500000000000000" pitchFamily="2" charset="0"/>
                <a:cs typeface="Poppins" panose="00000500000000000000" pitchFamily="2" charset="0"/>
              </a:rPr>
              <a:t>Orig</a:t>
            </a:r>
            <a:r>
              <a:rPr lang="en-US" dirty="0">
                <a:solidFill>
                  <a:schemeClr val="bg1"/>
                </a:solidFill>
                <a:latin typeface="Poppins" panose="00000500000000000000" pitchFamily="2" charset="0"/>
                <a:cs typeface="Poppins" panose="00000500000000000000" pitchFamily="2" charset="0"/>
              </a:rPr>
              <a:t>" and "name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columns provide information about the account holders involved in the transaction.</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 The "old balance org" and "old balance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columns represent the account balances of the account holders prior to the transaction, while the "new balance </a:t>
            </a:r>
            <a:r>
              <a:rPr lang="en-US" dirty="0" err="1">
                <a:solidFill>
                  <a:schemeClr val="bg1"/>
                </a:solidFill>
                <a:latin typeface="Poppins" panose="00000500000000000000" pitchFamily="2" charset="0"/>
                <a:cs typeface="Poppins" panose="00000500000000000000" pitchFamily="2" charset="0"/>
              </a:rPr>
              <a:t>orig</a:t>
            </a:r>
            <a:r>
              <a:rPr lang="en-US" dirty="0">
                <a:solidFill>
                  <a:schemeClr val="bg1"/>
                </a:solidFill>
                <a:latin typeface="Poppins" panose="00000500000000000000" pitchFamily="2" charset="0"/>
                <a:cs typeface="Poppins" panose="00000500000000000000" pitchFamily="2" charset="0"/>
              </a:rPr>
              <a:t>" and "new balance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columns represent their account balances after the transaction.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endParaRPr lang="en-US" dirty="0">
              <a:solidFill>
                <a:schemeClr val="bg1"/>
              </a:solidFill>
              <a:latin typeface="Poppins" panose="00000500000000000000" pitchFamily="2" charset="0"/>
              <a:cs typeface="Poppins" panose="00000500000000000000" pitchFamily="2" charset="0"/>
            </a:endParaRPr>
          </a:p>
        </p:txBody>
      </p:sp>
      <p:sp>
        <p:nvSpPr>
          <p:cNvPr id="20" name="TextBox 19">
            <a:extLst>
              <a:ext uri="{FF2B5EF4-FFF2-40B4-BE49-F238E27FC236}">
                <a16:creationId xmlns:a16="http://schemas.microsoft.com/office/drawing/2014/main" id="{B292D2B0-BC60-47B4-832D-99A6F718B613}"/>
              </a:ext>
            </a:extLst>
          </p:cNvPr>
          <p:cNvSpPr txBox="1"/>
          <p:nvPr/>
        </p:nvSpPr>
        <p:spPr>
          <a:xfrm>
            <a:off x="366935" y="1792415"/>
            <a:ext cx="11367865" cy="2308324"/>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"is fraud" and "is flagged fraud" columns are useful for identifying potentially fraudulent activity in the dataset, with the former indicating whether a transaction was marked as fraudulent and the latter indicating whether the system flagged the transaction as potentially fraudulent.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Overall, these columns provide a wealth of information that can be used to analyze transaction patterns, track individual account holders, and identify potential fraud.</a:t>
            </a:r>
          </a:p>
          <a:p>
            <a:endParaRPr lang="en-US" dirty="0">
              <a:solidFill>
                <a:schemeClr val="bg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9489872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500"/>
                                  </p:stCondLst>
                                  <p:childTnLst>
                                    <p:animEffect transition="out" filter="fade">
                                      <p:cBhvr>
                                        <p:cTn id="6" dur="1500"/>
                                        <p:tgtEl>
                                          <p:spTgt spid="4"/>
                                        </p:tgtEl>
                                      </p:cBhvr>
                                    </p:animEffect>
                                    <p:set>
                                      <p:cBhvr>
                                        <p:cTn id="7" dur="1" fill="hold">
                                          <p:stCondLst>
                                            <p:cond delay="1499"/>
                                          </p:stCondLst>
                                        </p:cTn>
                                        <p:tgtEl>
                                          <p:spTgt spid="4"/>
                                        </p:tgtEl>
                                        <p:attrNameLst>
                                          <p:attrName>style.visibility</p:attrName>
                                        </p:attrNameLst>
                                      </p:cBhvr>
                                      <p:to>
                                        <p:strVal val="hidden"/>
                                      </p:to>
                                    </p:set>
                                  </p:childTnLst>
                                </p:cTn>
                              </p:par>
                              <p:par>
                                <p:cTn id="8" presetID="10" presetClass="entr" presetSubtype="0" fill="hold" grpId="0" nodeType="withEffect">
                                  <p:stCondLst>
                                    <p:cond delay="150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1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21" name="Rectangle 20">
            <a:extLst>
              <a:ext uri="{FF2B5EF4-FFF2-40B4-BE49-F238E27FC236}">
                <a16:creationId xmlns:a16="http://schemas.microsoft.com/office/drawing/2014/main" id="{E33245BE-54A6-463F-887C-F5812FDF7C1E}"/>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24" name="TextBox 23">
            <a:extLst>
              <a:ext uri="{FF2B5EF4-FFF2-40B4-BE49-F238E27FC236}">
                <a16:creationId xmlns:a16="http://schemas.microsoft.com/office/drawing/2014/main" id="{460BA41B-2EF9-42D3-B603-3F69414C3D3C}"/>
              </a:ext>
            </a:extLst>
          </p:cNvPr>
          <p:cNvSpPr txBox="1"/>
          <p:nvPr/>
        </p:nvSpPr>
        <p:spPr>
          <a:xfrm>
            <a:off x="-23814052" y="-3600905"/>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747918" y="996571"/>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895828" y="1104049"/>
            <a:ext cx="365760" cy="365760"/>
          </a:xfrm>
          <a:prstGeom prst="rect">
            <a:avLst/>
          </a:prstGeom>
        </p:spPr>
      </p:pic>
      <p:pic>
        <p:nvPicPr>
          <p:cNvPr id="18" name="Graphic 17" descr="Eye with solid fill">
            <a:extLst>
              <a:ext uri="{FF2B5EF4-FFF2-40B4-BE49-F238E27FC236}">
                <a16:creationId xmlns:a16="http://schemas.microsoft.com/office/drawing/2014/main" id="{339CDC1C-6AAC-4D92-9174-D70D167A182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4175540" y="-3552953"/>
            <a:ext cx="365760" cy="365760"/>
          </a:xfrm>
          <a:prstGeom prst="rect">
            <a:avLst/>
          </a:prstGeom>
        </p:spPr>
      </p:pic>
      <p:sp>
        <p:nvSpPr>
          <p:cNvPr id="4" name="TextBox 3">
            <a:extLst>
              <a:ext uri="{FF2B5EF4-FFF2-40B4-BE49-F238E27FC236}">
                <a16:creationId xmlns:a16="http://schemas.microsoft.com/office/drawing/2014/main" id="{86FE8583-9981-468C-AC53-8E573E4DDB1F}"/>
              </a:ext>
            </a:extLst>
          </p:cNvPr>
          <p:cNvSpPr txBox="1"/>
          <p:nvPr/>
        </p:nvSpPr>
        <p:spPr>
          <a:xfrm>
            <a:off x="-24175540" y="-2879002"/>
            <a:ext cx="11367865" cy="5632311"/>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provided dataset contains several columns that provide important information about financial transactions.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"step" column represents the time elapsed since the beginning of the simulation and can be used to track the timing and sequence of transactions.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"type" column indicates the type of transaction made, such as TRANSFER, CASH_OUT, CASH_IN, and PAYMENT.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"amount" column represents the amount of money involved in each transaction, while the "name </a:t>
            </a:r>
            <a:r>
              <a:rPr lang="en-US" dirty="0" err="1">
                <a:solidFill>
                  <a:schemeClr val="bg1"/>
                </a:solidFill>
                <a:latin typeface="Poppins" panose="00000500000000000000" pitchFamily="2" charset="0"/>
                <a:cs typeface="Poppins" panose="00000500000000000000" pitchFamily="2" charset="0"/>
              </a:rPr>
              <a:t>Orig</a:t>
            </a:r>
            <a:r>
              <a:rPr lang="en-US" dirty="0">
                <a:solidFill>
                  <a:schemeClr val="bg1"/>
                </a:solidFill>
                <a:latin typeface="Poppins" panose="00000500000000000000" pitchFamily="2" charset="0"/>
                <a:cs typeface="Poppins" panose="00000500000000000000" pitchFamily="2" charset="0"/>
              </a:rPr>
              <a:t>" and "name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columns provide information about the account holders involved in the transaction.</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 The "old balance org" and "old balance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columns represent the account balances of the account holders prior to the transaction, while the "new balance </a:t>
            </a:r>
            <a:r>
              <a:rPr lang="en-US" dirty="0" err="1">
                <a:solidFill>
                  <a:schemeClr val="bg1"/>
                </a:solidFill>
                <a:latin typeface="Poppins" panose="00000500000000000000" pitchFamily="2" charset="0"/>
                <a:cs typeface="Poppins" panose="00000500000000000000" pitchFamily="2" charset="0"/>
              </a:rPr>
              <a:t>orig</a:t>
            </a:r>
            <a:r>
              <a:rPr lang="en-US" dirty="0">
                <a:solidFill>
                  <a:schemeClr val="bg1"/>
                </a:solidFill>
                <a:latin typeface="Poppins" panose="00000500000000000000" pitchFamily="2" charset="0"/>
                <a:cs typeface="Poppins" panose="00000500000000000000" pitchFamily="2" charset="0"/>
              </a:rPr>
              <a:t>" and "new balance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columns represent their account balances after the transaction.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endParaRPr lang="en-US" dirty="0">
              <a:solidFill>
                <a:schemeClr val="bg1"/>
              </a:solidFill>
              <a:latin typeface="Poppins" panose="00000500000000000000" pitchFamily="2" charset="0"/>
              <a:cs typeface="Poppins" panose="00000500000000000000" pitchFamily="2" charset="0"/>
            </a:endParaRPr>
          </a:p>
        </p:txBody>
      </p:sp>
      <p:sp>
        <p:nvSpPr>
          <p:cNvPr id="20" name="TextBox 19">
            <a:extLst>
              <a:ext uri="{FF2B5EF4-FFF2-40B4-BE49-F238E27FC236}">
                <a16:creationId xmlns:a16="http://schemas.microsoft.com/office/drawing/2014/main" id="{B292D2B0-BC60-47B4-832D-99A6F718B613}"/>
              </a:ext>
            </a:extLst>
          </p:cNvPr>
          <p:cNvSpPr txBox="1"/>
          <p:nvPr/>
        </p:nvSpPr>
        <p:spPr>
          <a:xfrm>
            <a:off x="-24175540" y="-2864587"/>
            <a:ext cx="11367865" cy="2308324"/>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"is fraud" and "is flagged fraud" columns are useful for identifying potentially fraudulent activity in the dataset, with the former indicating whether a transaction was marked as fraudulent and the latter indicating whether the system flagged the transaction as potentially fraudulent.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Overall, these columns provide a wealth of information that can be used to analyze transaction patterns, track individual account holders, and identify potential fraud.</a:t>
            </a:r>
          </a:p>
          <a:p>
            <a:endParaRPr lang="en-US" dirty="0">
              <a:solidFill>
                <a:schemeClr val="bg1"/>
              </a:solidFill>
              <a:latin typeface="Poppins" panose="00000500000000000000" pitchFamily="2" charset="0"/>
              <a:cs typeface="Poppins" panose="00000500000000000000" pitchFamily="2" charset="0"/>
            </a:endParaRPr>
          </a:p>
        </p:txBody>
      </p:sp>
      <p:pic>
        <p:nvPicPr>
          <p:cNvPr id="19" name="Graphic 18" descr="Classroom with solid fill">
            <a:extLst>
              <a:ext uri="{FF2B5EF4-FFF2-40B4-BE49-F238E27FC236}">
                <a16:creationId xmlns:a16="http://schemas.microsoft.com/office/drawing/2014/main" id="{C38EE936-6CF8-4225-AED3-88B8BAECE2C3}"/>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73598" y="1085129"/>
            <a:ext cx="274320" cy="274320"/>
          </a:xfrm>
          <a:prstGeom prst="rect">
            <a:avLst/>
          </a:prstGeom>
        </p:spPr>
      </p:pic>
      <p:sp>
        <p:nvSpPr>
          <p:cNvPr id="2" name="TextBox 1">
            <a:extLst>
              <a:ext uri="{FF2B5EF4-FFF2-40B4-BE49-F238E27FC236}">
                <a16:creationId xmlns:a16="http://schemas.microsoft.com/office/drawing/2014/main" id="{755DF93B-A169-46CF-BB49-B38235C36AF5}"/>
              </a:ext>
            </a:extLst>
          </p:cNvPr>
          <p:cNvSpPr txBox="1"/>
          <p:nvPr/>
        </p:nvSpPr>
        <p:spPr>
          <a:xfrm>
            <a:off x="444500" y="1676400"/>
            <a:ext cx="11303000" cy="4524315"/>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In conclusion, the columns step, type, amount, name </a:t>
            </a:r>
            <a:r>
              <a:rPr lang="en-US" dirty="0" err="1">
                <a:solidFill>
                  <a:schemeClr val="bg1"/>
                </a:solidFill>
                <a:latin typeface="Poppins" panose="00000500000000000000" pitchFamily="2" charset="0"/>
                <a:cs typeface="Poppins" panose="00000500000000000000" pitchFamily="2" charset="0"/>
              </a:rPr>
              <a:t>Orig</a:t>
            </a:r>
            <a:r>
              <a:rPr lang="en-US" dirty="0">
                <a:solidFill>
                  <a:schemeClr val="bg1"/>
                </a:solidFill>
                <a:latin typeface="Poppins" panose="00000500000000000000" pitchFamily="2" charset="0"/>
                <a:cs typeface="Poppins" panose="00000500000000000000" pitchFamily="2" charset="0"/>
              </a:rPr>
              <a:t>, old balance org, new balance </a:t>
            </a:r>
            <a:r>
              <a:rPr lang="en-US" dirty="0" err="1">
                <a:solidFill>
                  <a:schemeClr val="bg1"/>
                </a:solidFill>
                <a:latin typeface="Poppins" panose="00000500000000000000" pitchFamily="2" charset="0"/>
                <a:cs typeface="Poppins" panose="00000500000000000000" pitchFamily="2" charset="0"/>
              </a:rPr>
              <a:t>orig</a:t>
            </a:r>
            <a:r>
              <a:rPr lang="en-US" dirty="0">
                <a:solidFill>
                  <a:schemeClr val="bg1"/>
                </a:solidFill>
                <a:latin typeface="Poppins" panose="00000500000000000000" pitchFamily="2" charset="0"/>
                <a:cs typeface="Poppins" panose="00000500000000000000" pitchFamily="2" charset="0"/>
              </a:rPr>
              <a:t>, name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old balance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new balance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is fraud, and is flagged fraud provide valuable insights into financial transactions and fraud detection. These columns appear to represent important information related to the order, type, and amount of transactions, as well as the names and account balances of the parties involved.</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Furthermore, the inclusion of columns such as "is fraud" and "is flagged fraud" suggests that the dataset is specifically focused on identifying and detecting fraudulent transactions. These columns likely play a crucial role in developing fraud detection models and systems.</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Overall, the analysis of these columns provides a foundation for developing a deeper understanding of financial transactions and the detection of fraudulent activities. Further exploration and analysis of the data set may reveal additional insights and patterns that can be used to improve fraud detection methods and protect financial institutions and their customers.</a:t>
            </a:r>
          </a:p>
          <a:p>
            <a:endParaRPr lang="en-US" dirty="0">
              <a:solidFill>
                <a:schemeClr val="bg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38027619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22" name="Rectangle 21">
            <a:extLst>
              <a:ext uri="{FF2B5EF4-FFF2-40B4-BE49-F238E27FC236}">
                <a16:creationId xmlns:a16="http://schemas.microsoft.com/office/drawing/2014/main" id="{DF47B5E1-47EB-40F2-9B67-6DFB5CDC9DC7}"/>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24" name="TextBox 23">
            <a:extLst>
              <a:ext uri="{FF2B5EF4-FFF2-40B4-BE49-F238E27FC236}">
                <a16:creationId xmlns:a16="http://schemas.microsoft.com/office/drawing/2014/main" id="{460BA41B-2EF9-42D3-B603-3F69414C3D3C}"/>
              </a:ext>
            </a:extLst>
          </p:cNvPr>
          <p:cNvSpPr txBox="1"/>
          <p:nvPr/>
        </p:nvSpPr>
        <p:spPr>
          <a:xfrm>
            <a:off x="-23814052" y="-3600905"/>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1380582" y="996571"/>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747918" y="991456"/>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895828" y="1104049"/>
            <a:ext cx="365760" cy="365760"/>
          </a:xfrm>
          <a:prstGeom prst="rect">
            <a:avLst/>
          </a:prstGeom>
        </p:spPr>
      </p:pic>
      <p:pic>
        <p:nvPicPr>
          <p:cNvPr id="18" name="Graphic 17" descr="Eye with solid fill">
            <a:extLst>
              <a:ext uri="{FF2B5EF4-FFF2-40B4-BE49-F238E27FC236}">
                <a16:creationId xmlns:a16="http://schemas.microsoft.com/office/drawing/2014/main" id="{339CDC1C-6AAC-4D92-9174-D70D167A182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4175540" y="-3552953"/>
            <a:ext cx="365760" cy="365760"/>
          </a:xfrm>
          <a:prstGeom prst="rect">
            <a:avLst/>
          </a:prstGeom>
        </p:spPr>
      </p:pic>
      <p:sp>
        <p:nvSpPr>
          <p:cNvPr id="20" name="TextBox 19">
            <a:extLst>
              <a:ext uri="{FF2B5EF4-FFF2-40B4-BE49-F238E27FC236}">
                <a16:creationId xmlns:a16="http://schemas.microsoft.com/office/drawing/2014/main" id="{B292D2B0-BC60-47B4-832D-99A6F718B613}"/>
              </a:ext>
            </a:extLst>
          </p:cNvPr>
          <p:cNvSpPr txBox="1"/>
          <p:nvPr/>
        </p:nvSpPr>
        <p:spPr>
          <a:xfrm>
            <a:off x="-24175540" y="-2864587"/>
            <a:ext cx="11367865" cy="2308324"/>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"is fraud" and "is flagged fraud" columns are useful for identifying potentially fraudulent activity in the dataset, with the former indicating whether a transaction was marked as fraudulent and the latter indicating whether the system flagged the transaction as potentially fraudulent.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Overall, these columns provide a wealth of information that can be used to analyze transaction patterns, track individual account holders, and identify potential fraud.</a:t>
            </a:r>
          </a:p>
          <a:p>
            <a:endParaRPr lang="en-US" dirty="0">
              <a:solidFill>
                <a:schemeClr val="bg1"/>
              </a:solidFill>
              <a:latin typeface="Poppins" panose="00000500000000000000" pitchFamily="2" charset="0"/>
              <a:cs typeface="Poppins" panose="00000500000000000000" pitchFamily="2" charset="0"/>
            </a:endParaRPr>
          </a:p>
        </p:txBody>
      </p:sp>
      <p:pic>
        <p:nvPicPr>
          <p:cNvPr id="19" name="Graphic 18" descr="Classroom with solid fill">
            <a:extLst>
              <a:ext uri="{FF2B5EF4-FFF2-40B4-BE49-F238E27FC236}">
                <a16:creationId xmlns:a16="http://schemas.microsoft.com/office/drawing/2014/main" id="{C38EE936-6CF8-4225-AED3-88B8BAECE2C3}"/>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1654902" y="1085129"/>
            <a:ext cx="274320" cy="274320"/>
          </a:xfrm>
          <a:prstGeom prst="rect">
            <a:avLst/>
          </a:prstGeom>
        </p:spPr>
      </p:pic>
      <p:sp>
        <p:nvSpPr>
          <p:cNvPr id="2" name="TextBox 1">
            <a:extLst>
              <a:ext uri="{FF2B5EF4-FFF2-40B4-BE49-F238E27FC236}">
                <a16:creationId xmlns:a16="http://schemas.microsoft.com/office/drawing/2014/main" id="{755DF93B-A169-46CF-BB49-B38235C36AF5}"/>
              </a:ext>
            </a:extLst>
          </p:cNvPr>
          <p:cNvSpPr txBox="1"/>
          <p:nvPr/>
        </p:nvSpPr>
        <p:spPr>
          <a:xfrm>
            <a:off x="-11684000" y="1676400"/>
            <a:ext cx="11303000" cy="4524315"/>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In conclusion, the columns step, type, amount, name </a:t>
            </a:r>
            <a:r>
              <a:rPr lang="en-US" dirty="0" err="1">
                <a:solidFill>
                  <a:schemeClr val="bg1"/>
                </a:solidFill>
                <a:latin typeface="Poppins" panose="00000500000000000000" pitchFamily="2" charset="0"/>
                <a:cs typeface="Poppins" panose="00000500000000000000" pitchFamily="2" charset="0"/>
              </a:rPr>
              <a:t>Orig</a:t>
            </a:r>
            <a:r>
              <a:rPr lang="en-US" dirty="0">
                <a:solidFill>
                  <a:schemeClr val="bg1"/>
                </a:solidFill>
                <a:latin typeface="Poppins" panose="00000500000000000000" pitchFamily="2" charset="0"/>
                <a:cs typeface="Poppins" panose="00000500000000000000" pitchFamily="2" charset="0"/>
              </a:rPr>
              <a:t>, old balance org, new balance </a:t>
            </a:r>
            <a:r>
              <a:rPr lang="en-US" dirty="0" err="1">
                <a:solidFill>
                  <a:schemeClr val="bg1"/>
                </a:solidFill>
                <a:latin typeface="Poppins" panose="00000500000000000000" pitchFamily="2" charset="0"/>
                <a:cs typeface="Poppins" panose="00000500000000000000" pitchFamily="2" charset="0"/>
              </a:rPr>
              <a:t>orig</a:t>
            </a:r>
            <a:r>
              <a:rPr lang="en-US" dirty="0">
                <a:solidFill>
                  <a:schemeClr val="bg1"/>
                </a:solidFill>
                <a:latin typeface="Poppins" panose="00000500000000000000" pitchFamily="2" charset="0"/>
                <a:cs typeface="Poppins" panose="00000500000000000000" pitchFamily="2" charset="0"/>
              </a:rPr>
              <a:t>, name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old balance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new balance </a:t>
            </a:r>
            <a:r>
              <a:rPr lang="en-US" dirty="0" err="1">
                <a:solidFill>
                  <a:schemeClr val="bg1"/>
                </a:solidFill>
                <a:latin typeface="Poppins" panose="00000500000000000000" pitchFamily="2" charset="0"/>
                <a:cs typeface="Poppins" panose="00000500000000000000" pitchFamily="2" charset="0"/>
              </a:rPr>
              <a:t>dest</a:t>
            </a:r>
            <a:r>
              <a:rPr lang="en-US" dirty="0">
                <a:solidFill>
                  <a:schemeClr val="bg1"/>
                </a:solidFill>
                <a:latin typeface="Poppins" panose="00000500000000000000" pitchFamily="2" charset="0"/>
                <a:cs typeface="Poppins" panose="00000500000000000000" pitchFamily="2" charset="0"/>
              </a:rPr>
              <a:t>, is fraud, and is flagged fraud provide valuable insights into financial transactions and fraud detection. These columns appear to represent important information related to the order, type, and amount of transactions, as well as the names and account balances of the parties involved.</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Furthermore, the inclusion of columns such as "is fraud" and "is flagged fraud" suggests that the dataset is specifically focused on identifying and detecting fraudulent transactions. These columns likely play a crucial role in developing fraud detection models and systems.</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Overall, the analysis of these columns provides a foundation for developing a deeper understanding of financial transactions and the detection of fraudulent activities. Further exploration and analysis of the data set may reveal additional insights and patterns that can be used to improve fraud detection methods and protect financial institutions and their customers.</a:t>
            </a:r>
          </a:p>
          <a:p>
            <a:endParaRPr lang="en-US" dirty="0">
              <a:solidFill>
                <a:schemeClr val="bg1"/>
              </a:solidFill>
              <a:latin typeface="Poppins" panose="00000500000000000000" pitchFamily="2" charset="0"/>
              <a:cs typeface="Poppins" panose="00000500000000000000" pitchFamily="2" charset="0"/>
            </a:endParaRPr>
          </a:p>
        </p:txBody>
      </p:sp>
      <p:pic>
        <p:nvPicPr>
          <p:cNvPr id="21" name="Graphic 20" descr="Lock with solid fill">
            <a:extLst>
              <a:ext uri="{FF2B5EF4-FFF2-40B4-BE49-F238E27FC236}">
                <a16:creationId xmlns:a16="http://schemas.microsoft.com/office/drawing/2014/main" id="{BBE2E806-4628-41AF-BDA0-958F53EF7C8E}"/>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473598" y="1091819"/>
            <a:ext cx="274320" cy="274320"/>
          </a:xfrm>
          <a:prstGeom prst="rect">
            <a:avLst/>
          </a:prstGeom>
        </p:spPr>
      </p:pic>
      <p:sp>
        <p:nvSpPr>
          <p:cNvPr id="3" name="TextBox 2">
            <a:extLst>
              <a:ext uri="{FF2B5EF4-FFF2-40B4-BE49-F238E27FC236}">
                <a16:creationId xmlns:a16="http://schemas.microsoft.com/office/drawing/2014/main" id="{B6C31D35-927D-4CD6-A7D1-03E11F1FD638}"/>
              </a:ext>
            </a:extLst>
          </p:cNvPr>
          <p:cNvSpPr txBox="1"/>
          <p:nvPr/>
        </p:nvSpPr>
        <p:spPr>
          <a:xfrm>
            <a:off x="473598" y="1786045"/>
            <a:ext cx="11224346" cy="3970318"/>
          </a:xfrm>
          <a:prstGeom prst="rect">
            <a:avLst/>
          </a:prstGeom>
          <a:noFill/>
        </p:spPr>
        <p:txBody>
          <a:bodyPr wrap="square" rtlCol="0">
            <a:spAutoFit/>
          </a:bodyPr>
          <a:lstStyle/>
          <a:p>
            <a:pPr marL="285750" indent="-285750" algn="l">
              <a:buFont typeface="Wingdings" panose="05000000000000000000" pitchFamily="2" charset="2"/>
              <a:buChar char="Ø"/>
            </a:pPr>
            <a:r>
              <a:rPr lang="en-US" b="1" i="0" dirty="0">
                <a:solidFill>
                  <a:schemeClr val="bg1"/>
                </a:solidFill>
                <a:effectLst/>
                <a:latin typeface="Poppins" panose="00000500000000000000" pitchFamily="2" charset="0"/>
                <a:cs typeface="Poppins" panose="00000500000000000000" pitchFamily="2" charset="0"/>
              </a:rPr>
              <a:t>Social media lookup :</a:t>
            </a:r>
            <a:r>
              <a:rPr lang="en-US" b="0" i="0" dirty="0">
                <a:solidFill>
                  <a:schemeClr val="bg1"/>
                </a:solidFill>
                <a:effectLst/>
                <a:latin typeface="Poppins" panose="00000500000000000000" pitchFamily="2" charset="0"/>
                <a:cs typeface="Poppins" panose="00000500000000000000" pitchFamily="2" charset="0"/>
              </a:rPr>
              <a:t> We can see if the cardholder’s details match those of the online                 social profile. It helps extract extra info such as a profile picture, full name, bio, etc</a:t>
            </a:r>
            <a:r>
              <a:rPr lang="en-US" dirty="0">
                <a:solidFill>
                  <a:schemeClr val="bg1"/>
                </a:solidFill>
                <a:latin typeface="Poppins" panose="00000500000000000000" pitchFamily="2" charset="0"/>
                <a:cs typeface="Poppins" panose="00000500000000000000" pitchFamily="2" charset="0"/>
              </a:rPr>
              <a:t>.</a:t>
            </a:r>
          </a:p>
          <a:p>
            <a:pPr marL="285750" indent="-285750" algn="l">
              <a:buFont typeface="Wingdings" panose="05000000000000000000" pitchFamily="2" charset="2"/>
              <a:buChar char="Ø"/>
            </a:pPr>
            <a:endParaRPr lang="en-US" b="0" i="0" dirty="0">
              <a:solidFill>
                <a:schemeClr val="bg1"/>
              </a:solidFill>
              <a:effectLst/>
              <a:latin typeface="Poppins" panose="00000500000000000000" pitchFamily="2" charset="0"/>
              <a:cs typeface="Poppins" panose="00000500000000000000" pitchFamily="2" charset="0"/>
            </a:endParaRPr>
          </a:p>
          <a:p>
            <a:pPr marL="285750" indent="-285750" algn="l">
              <a:buFont typeface="Wingdings" panose="05000000000000000000" pitchFamily="2" charset="2"/>
              <a:buChar char="Ø"/>
            </a:pPr>
            <a:r>
              <a:rPr lang="en-US" b="1" i="0" dirty="0">
                <a:solidFill>
                  <a:schemeClr val="bg1"/>
                </a:solidFill>
                <a:effectLst/>
                <a:latin typeface="Poppins" panose="00000500000000000000" pitchFamily="2" charset="0"/>
                <a:cs typeface="Poppins" panose="00000500000000000000" pitchFamily="2" charset="0"/>
              </a:rPr>
              <a:t>IP analysis : </a:t>
            </a:r>
            <a:r>
              <a:rPr lang="en-US" b="0" i="0" dirty="0">
                <a:solidFill>
                  <a:schemeClr val="bg1"/>
                </a:solidFill>
                <a:effectLst/>
                <a:latin typeface="Poppins" panose="00000500000000000000" pitchFamily="2" charset="0"/>
                <a:cs typeface="Poppins" panose="00000500000000000000" pitchFamily="2" charset="0"/>
              </a:rPr>
              <a:t>Beyond checking geolocation, you can also tell if your user is hiding their connection behind a VPN, proxy or emulator.</a:t>
            </a:r>
          </a:p>
          <a:p>
            <a:pPr marL="285750" indent="-285750" algn="l">
              <a:buFont typeface="Wingdings" panose="05000000000000000000" pitchFamily="2" charset="2"/>
              <a:buChar char="Ø"/>
            </a:pPr>
            <a:endParaRPr lang="en-US" b="0" i="0" dirty="0">
              <a:solidFill>
                <a:schemeClr val="bg1"/>
              </a:solidFill>
              <a:effectLst/>
              <a:latin typeface="Poppins" panose="00000500000000000000" pitchFamily="2" charset="0"/>
              <a:cs typeface="Poppins" panose="00000500000000000000" pitchFamily="2" charset="0"/>
            </a:endParaRPr>
          </a:p>
          <a:p>
            <a:pPr marL="285750" indent="-285750" algn="l">
              <a:buFont typeface="Wingdings" panose="05000000000000000000" pitchFamily="2" charset="2"/>
              <a:buChar char="Ø"/>
            </a:pPr>
            <a:r>
              <a:rPr lang="en-US" b="1" i="0" dirty="0">
                <a:solidFill>
                  <a:schemeClr val="bg1"/>
                </a:solidFill>
                <a:effectLst/>
                <a:latin typeface="Poppins" panose="00000500000000000000" pitchFamily="2" charset="0"/>
                <a:cs typeface="Poppins" panose="00000500000000000000" pitchFamily="2" charset="0"/>
              </a:rPr>
              <a:t>Email analysis : </a:t>
            </a:r>
            <a:r>
              <a:rPr lang="en-US" b="0" i="0" dirty="0">
                <a:solidFill>
                  <a:schemeClr val="bg1"/>
                </a:solidFill>
                <a:effectLst/>
                <a:latin typeface="Poppins" panose="00000500000000000000" pitchFamily="2" charset="0"/>
                <a:cs typeface="Poppins" panose="00000500000000000000" pitchFamily="2" charset="0"/>
              </a:rPr>
              <a:t>Even a single data point such as a phone number or email address can reveal a trove of data. Was it created from a suspicious domain (free or disposable address)? How hard was the authentication process? Has it appeared on any data breaches</a:t>
            </a:r>
            <a:r>
              <a:rPr lang="en-US" b="0" i="0">
                <a:solidFill>
                  <a:schemeClr val="bg1"/>
                </a:solidFill>
                <a:effectLst/>
                <a:latin typeface="Poppins" panose="00000500000000000000" pitchFamily="2" charset="0"/>
                <a:cs typeface="Poppins" panose="00000500000000000000" pitchFamily="2" charset="0"/>
              </a:rPr>
              <a:t>? </a:t>
            </a:r>
            <a:endParaRPr lang="en-US" b="0" i="0" dirty="0">
              <a:solidFill>
                <a:schemeClr val="bg1"/>
              </a:solidFill>
              <a:effectLst/>
              <a:latin typeface="Poppins" panose="00000500000000000000" pitchFamily="2" charset="0"/>
              <a:cs typeface="Poppins" panose="00000500000000000000" pitchFamily="2" charset="0"/>
            </a:endParaRPr>
          </a:p>
          <a:p>
            <a:pPr marL="285750" indent="-285750" algn="l">
              <a:buFont typeface="Wingdings" panose="05000000000000000000" pitchFamily="2" charset="2"/>
              <a:buChar char="Ø"/>
            </a:pPr>
            <a:endParaRPr lang="en-US" b="0" i="0" dirty="0">
              <a:solidFill>
                <a:schemeClr val="bg1"/>
              </a:solidFill>
              <a:effectLst/>
              <a:latin typeface="Poppins" panose="00000500000000000000" pitchFamily="2" charset="0"/>
              <a:cs typeface="Poppins" panose="00000500000000000000" pitchFamily="2" charset="0"/>
            </a:endParaRPr>
          </a:p>
          <a:p>
            <a:pPr marL="285750" indent="-285750" algn="l">
              <a:buFont typeface="Wingdings" panose="05000000000000000000" pitchFamily="2" charset="2"/>
              <a:buChar char="Ø"/>
            </a:pPr>
            <a:r>
              <a:rPr lang="en-US" b="1" i="0" dirty="0">
                <a:solidFill>
                  <a:schemeClr val="bg1"/>
                </a:solidFill>
                <a:effectLst/>
                <a:latin typeface="Poppins" panose="00000500000000000000" pitchFamily="2" charset="0"/>
                <a:cs typeface="Poppins" panose="00000500000000000000" pitchFamily="2" charset="0"/>
              </a:rPr>
              <a:t>Phone analysis : </a:t>
            </a:r>
            <a:r>
              <a:rPr lang="en-US" b="0" i="0" dirty="0">
                <a:solidFill>
                  <a:schemeClr val="bg1"/>
                </a:solidFill>
                <a:effectLst/>
                <a:latin typeface="Poppins" panose="00000500000000000000" pitchFamily="2" charset="0"/>
                <a:cs typeface="Poppins" panose="00000500000000000000" pitchFamily="2" charset="0"/>
              </a:rPr>
              <a:t>Likewise, a phone number can be checked against a records to get a clearer idea of who you’re dealing with. Is it a landline or mobile? Is the carrier location close to the shipping address? Is your user relying on a disposable phone number?</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4621642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vertical)">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22" name="Rectangle 21">
            <a:extLst>
              <a:ext uri="{FF2B5EF4-FFF2-40B4-BE49-F238E27FC236}">
                <a16:creationId xmlns:a16="http://schemas.microsoft.com/office/drawing/2014/main" id="{DF47B5E1-47EB-40F2-9B67-6DFB5CDC9DC7}"/>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24" name="TextBox 23">
            <a:extLst>
              <a:ext uri="{FF2B5EF4-FFF2-40B4-BE49-F238E27FC236}">
                <a16:creationId xmlns:a16="http://schemas.microsoft.com/office/drawing/2014/main" id="{460BA41B-2EF9-42D3-B603-3F69414C3D3C}"/>
              </a:ext>
            </a:extLst>
          </p:cNvPr>
          <p:cNvSpPr txBox="1"/>
          <p:nvPr/>
        </p:nvSpPr>
        <p:spPr>
          <a:xfrm>
            <a:off x="-23814052" y="-3600905"/>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1380582" y="996571"/>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1439563" y="991456"/>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895828" y="1104049"/>
            <a:ext cx="365760" cy="365760"/>
          </a:xfrm>
          <a:prstGeom prst="rect">
            <a:avLst/>
          </a:prstGeom>
        </p:spPr>
      </p:pic>
      <p:pic>
        <p:nvPicPr>
          <p:cNvPr id="18" name="Graphic 17" descr="Eye with solid fill">
            <a:extLst>
              <a:ext uri="{FF2B5EF4-FFF2-40B4-BE49-F238E27FC236}">
                <a16:creationId xmlns:a16="http://schemas.microsoft.com/office/drawing/2014/main" id="{339CDC1C-6AAC-4D92-9174-D70D167A182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24175540" y="-3552953"/>
            <a:ext cx="365760" cy="365760"/>
          </a:xfrm>
          <a:prstGeom prst="rect">
            <a:avLst/>
          </a:prstGeom>
        </p:spPr>
      </p:pic>
      <p:sp>
        <p:nvSpPr>
          <p:cNvPr id="20" name="TextBox 19">
            <a:extLst>
              <a:ext uri="{FF2B5EF4-FFF2-40B4-BE49-F238E27FC236}">
                <a16:creationId xmlns:a16="http://schemas.microsoft.com/office/drawing/2014/main" id="{B292D2B0-BC60-47B4-832D-99A6F718B613}"/>
              </a:ext>
            </a:extLst>
          </p:cNvPr>
          <p:cNvSpPr txBox="1"/>
          <p:nvPr/>
        </p:nvSpPr>
        <p:spPr>
          <a:xfrm>
            <a:off x="-24175540" y="-2864587"/>
            <a:ext cx="11367865" cy="2308324"/>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The "is fraud" and "is flagged fraud" columns are useful for identifying potentially fraudulent activity in the dataset, with the former indicating whether a transaction was marked as fraudulent and the latter indicating whether the system flagged the transaction as potentially fraudulent. </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a:p>
            <a:pPr marL="285750" indent="-285750">
              <a:buFont typeface="Wingdings" panose="05000000000000000000" pitchFamily="2" charset="2"/>
              <a:buChar char="Ø"/>
            </a:pPr>
            <a:r>
              <a:rPr lang="en-US" dirty="0">
                <a:solidFill>
                  <a:schemeClr val="bg1"/>
                </a:solidFill>
                <a:latin typeface="Poppins" panose="00000500000000000000" pitchFamily="2" charset="0"/>
                <a:cs typeface="Poppins" panose="00000500000000000000" pitchFamily="2" charset="0"/>
              </a:rPr>
              <a:t>Overall, these columns provide a wealth of information that can be used to analyze transaction patterns, track individual account holders, and identify potential fraud.</a:t>
            </a:r>
          </a:p>
          <a:p>
            <a:endParaRPr lang="en-US" dirty="0">
              <a:solidFill>
                <a:schemeClr val="bg1"/>
              </a:solidFill>
              <a:latin typeface="Poppins" panose="00000500000000000000" pitchFamily="2" charset="0"/>
              <a:cs typeface="Poppins" panose="00000500000000000000" pitchFamily="2" charset="0"/>
            </a:endParaRPr>
          </a:p>
        </p:txBody>
      </p:sp>
      <p:pic>
        <p:nvPicPr>
          <p:cNvPr id="19" name="Graphic 18" descr="Classroom with solid fill">
            <a:extLst>
              <a:ext uri="{FF2B5EF4-FFF2-40B4-BE49-F238E27FC236}">
                <a16:creationId xmlns:a16="http://schemas.microsoft.com/office/drawing/2014/main" id="{C38EE936-6CF8-4225-AED3-88B8BAECE2C3}"/>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1654902" y="1085129"/>
            <a:ext cx="274320" cy="274320"/>
          </a:xfrm>
          <a:prstGeom prst="rect">
            <a:avLst/>
          </a:prstGeom>
        </p:spPr>
      </p:pic>
      <p:pic>
        <p:nvPicPr>
          <p:cNvPr id="21" name="Graphic 20" descr="Lock with solid fill">
            <a:extLst>
              <a:ext uri="{FF2B5EF4-FFF2-40B4-BE49-F238E27FC236}">
                <a16:creationId xmlns:a16="http://schemas.microsoft.com/office/drawing/2014/main" id="{BBE2E806-4628-41AF-BDA0-958F53EF7C8E}"/>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1713883" y="1091819"/>
            <a:ext cx="274320" cy="274320"/>
          </a:xfrm>
          <a:prstGeom prst="rect">
            <a:avLst/>
          </a:prstGeom>
        </p:spPr>
      </p:pic>
      <p:sp>
        <p:nvSpPr>
          <p:cNvPr id="3" name="TextBox 2">
            <a:extLst>
              <a:ext uri="{FF2B5EF4-FFF2-40B4-BE49-F238E27FC236}">
                <a16:creationId xmlns:a16="http://schemas.microsoft.com/office/drawing/2014/main" id="{B6C31D35-927D-4CD6-A7D1-03E11F1FD638}"/>
              </a:ext>
            </a:extLst>
          </p:cNvPr>
          <p:cNvSpPr txBox="1"/>
          <p:nvPr/>
        </p:nvSpPr>
        <p:spPr>
          <a:xfrm>
            <a:off x="-11713883" y="1786045"/>
            <a:ext cx="11224346" cy="4247317"/>
          </a:xfrm>
          <a:prstGeom prst="rect">
            <a:avLst/>
          </a:prstGeom>
          <a:noFill/>
        </p:spPr>
        <p:txBody>
          <a:bodyPr wrap="square" rtlCol="0">
            <a:spAutoFit/>
          </a:bodyPr>
          <a:lstStyle/>
          <a:p>
            <a:pPr marL="285750" indent="-285750" algn="l">
              <a:buFont typeface="Wingdings" panose="05000000000000000000" pitchFamily="2" charset="2"/>
              <a:buChar char="Ø"/>
            </a:pPr>
            <a:r>
              <a:rPr lang="en-US" b="1" i="0" dirty="0">
                <a:solidFill>
                  <a:schemeClr val="bg1"/>
                </a:solidFill>
                <a:effectLst/>
                <a:latin typeface="Poppins" panose="00000500000000000000" pitchFamily="2" charset="0"/>
                <a:cs typeface="Poppins" panose="00000500000000000000" pitchFamily="2" charset="0"/>
              </a:rPr>
              <a:t>Social media lookup :</a:t>
            </a:r>
            <a:r>
              <a:rPr lang="en-US" b="0" i="0" dirty="0">
                <a:solidFill>
                  <a:schemeClr val="bg1"/>
                </a:solidFill>
                <a:effectLst/>
                <a:latin typeface="Poppins" panose="00000500000000000000" pitchFamily="2" charset="0"/>
                <a:cs typeface="Poppins" panose="00000500000000000000" pitchFamily="2" charset="0"/>
              </a:rPr>
              <a:t> We can see if the cardholder’s details match those of the online                 social profile. It helps extract extra info such as a profile picture, full name, bio, etc</a:t>
            </a:r>
            <a:r>
              <a:rPr lang="en-US" dirty="0">
                <a:solidFill>
                  <a:schemeClr val="bg1"/>
                </a:solidFill>
                <a:latin typeface="Poppins" panose="00000500000000000000" pitchFamily="2" charset="0"/>
                <a:cs typeface="Poppins" panose="00000500000000000000" pitchFamily="2" charset="0"/>
              </a:rPr>
              <a:t>.</a:t>
            </a:r>
          </a:p>
          <a:p>
            <a:pPr marL="285750" indent="-285750" algn="l">
              <a:buFont typeface="Wingdings" panose="05000000000000000000" pitchFamily="2" charset="2"/>
              <a:buChar char="Ø"/>
            </a:pPr>
            <a:endParaRPr lang="en-US" b="0" i="0" dirty="0">
              <a:solidFill>
                <a:schemeClr val="bg1"/>
              </a:solidFill>
              <a:effectLst/>
              <a:latin typeface="Poppins" panose="00000500000000000000" pitchFamily="2" charset="0"/>
              <a:cs typeface="Poppins" panose="00000500000000000000" pitchFamily="2" charset="0"/>
            </a:endParaRPr>
          </a:p>
          <a:p>
            <a:pPr marL="285750" indent="-285750" algn="l">
              <a:buFont typeface="Wingdings" panose="05000000000000000000" pitchFamily="2" charset="2"/>
              <a:buChar char="Ø"/>
            </a:pPr>
            <a:r>
              <a:rPr lang="en-US" b="1" i="0" dirty="0">
                <a:solidFill>
                  <a:schemeClr val="bg1"/>
                </a:solidFill>
                <a:effectLst/>
                <a:latin typeface="Poppins" panose="00000500000000000000" pitchFamily="2" charset="0"/>
                <a:cs typeface="Poppins" panose="00000500000000000000" pitchFamily="2" charset="0"/>
              </a:rPr>
              <a:t>IP analysis : </a:t>
            </a:r>
            <a:r>
              <a:rPr lang="en-US" b="0" i="0" dirty="0">
                <a:solidFill>
                  <a:schemeClr val="bg1"/>
                </a:solidFill>
                <a:effectLst/>
                <a:latin typeface="Poppins" panose="00000500000000000000" pitchFamily="2" charset="0"/>
                <a:cs typeface="Poppins" panose="00000500000000000000" pitchFamily="2" charset="0"/>
              </a:rPr>
              <a:t>Beyond checking geolocation, you can also tell if your user is hiding their connection behind a VPN, proxy or emulator.</a:t>
            </a:r>
          </a:p>
          <a:p>
            <a:pPr marL="285750" indent="-285750" algn="l">
              <a:buFont typeface="Wingdings" panose="05000000000000000000" pitchFamily="2" charset="2"/>
              <a:buChar char="Ø"/>
            </a:pPr>
            <a:endParaRPr lang="en-US" b="0" i="0" dirty="0">
              <a:solidFill>
                <a:schemeClr val="bg1"/>
              </a:solidFill>
              <a:effectLst/>
              <a:latin typeface="Poppins" panose="00000500000000000000" pitchFamily="2" charset="0"/>
              <a:cs typeface="Poppins" panose="00000500000000000000" pitchFamily="2" charset="0"/>
            </a:endParaRPr>
          </a:p>
          <a:p>
            <a:pPr marL="285750" indent="-285750" algn="l">
              <a:buFont typeface="Wingdings" panose="05000000000000000000" pitchFamily="2" charset="2"/>
              <a:buChar char="Ø"/>
            </a:pPr>
            <a:r>
              <a:rPr lang="en-US" b="1" i="0" dirty="0">
                <a:solidFill>
                  <a:schemeClr val="bg1"/>
                </a:solidFill>
                <a:effectLst/>
                <a:latin typeface="Poppins" panose="00000500000000000000" pitchFamily="2" charset="0"/>
                <a:cs typeface="Poppins" panose="00000500000000000000" pitchFamily="2" charset="0"/>
              </a:rPr>
              <a:t>Email analysis : </a:t>
            </a:r>
            <a:r>
              <a:rPr lang="en-US" b="0" i="0" dirty="0">
                <a:solidFill>
                  <a:schemeClr val="bg1"/>
                </a:solidFill>
                <a:effectLst/>
                <a:latin typeface="Poppins" panose="00000500000000000000" pitchFamily="2" charset="0"/>
                <a:cs typeface="Poppins" panose="00000500000000000000" pitchFamily="2" charset="0"/>
              </a:rPr>
              <a:t>Even a single data point such as a phone number or email address can reveal a trove of data. Was it created from a suspicious domain (free or disposable address)? How hard was the authentication process? Has it appeared on any data breaches? Find out more about reverse email search lookup modules.</a:t>
            </a:r>
          </a:p>
          <a:p>
            <a:pPr marL="285750" indent="-285750" algn="l">
              <a:buFont typeface="Wingdings" panose="05000000000000000000" pitchFamily="2" charset="2"/>
              <a:buChar char="Ø"/>
            </a:pPr>
            <a:endParaRPr lang="en-US" b="0" i="0" dirty="0">
              <a:solidFill>
                <a:schemeClr val="bg1"/>
              </a:solidFill>
              <a:effectLst/>
              <a:latin typeface="Poppins" panose="00000500000000000000" pitchFamily="2" charset="0"/>
              <a:cs typeface="Poppins" panose="00000500000000000000" pitchFamily="2" charset="0"/>
            </a:endParaRPr>
          </a:p>
          <a:p>
            <a:pPr marL="285750" indent="-285750" algn="l">
              <a:buFont typeface="Wingdings" panose="05000000000000000000" pitchFamily="2" charset="2"/>
              <a:buChar char="Ø"/>
            </a:pPr>
            <a:r>
              <a:rPr lang="en-US" b="1" i="0" dirty="0">
                <a:solidFill>
                  <a:schemeClr val="bg1"/>
                </a:solidFill>
                <a:effectLst/>
                <a:latin typeface="Poppins" panose="00000500000000000000" pitchFamily="2" charset="0"/>
                <a:cs typeface="Poppins" panose="00000500000000000000" pitchFamily="2" charset="0"/>
              </a:rPr>
              <a:t>Phone analysis : </a:t>
            </a:r>
            <a:r>
              <a:rPr lang="en-US" b="0" i="0" dirty="0">
                <a:solidFill>
                  <a:schemeClr val="bg1"/>
                </a:solidFill>
                <a:effectLst/>
                <a:latin typeface="Poppins" panose="00000500000000000000" pitchFamily="2" charset="0"/>
                <a:cs typeface="Poppins" panose="00000500000000000000" pitchFamily="2" charset="0"/>
              </a:rPr>
              <a:t>Likewise, a phone number can be checked against a records to get a clearer idea of who you’re dealing with. Is it a landline or mobile? Is the carrier location close to the shipping address? Is your user relying on a disposable phone number?</a:t>
            </a:r>
          </a:p>
          <a:p>
            <a:pPr marL="285750" indent="-285750">
              <a:buFont typeface="Wingdings" panose="05000000000000000000" pitchFamily="2" charset="2"/>
              <a:buChar char="Ø"/>
            </a:pPr>
            <a:endParaRPr lang="en-US" dirty="0">
              <a:solidFill>
                <a:schemeClr val="bg1"/>
              </a:solidFill>
              <a:latin typeface="Poppins" panose="00000500000000000000" pitchFamily="2" charset="0"/>
              <a:cs typeface="Poppins" panose="00000500000000000000" pitchFamily="2" charset="0"/>
            </a:endParaRPr>
          </a:p>
        </p:txBody>
      </p:sp>
      <p:sp>
        <p:nvSpPr>
          <p:cNvPr id="4" name="TextBox 3">
            <a:extLst>
              <a:ext uri="{FF2B5EF4-FFF2-40B4-BE49-F238E27FC236}">
                <a16:creationId xmlns:a16="http://schemas.microsoft.com/office/drawing/2014/main" id="{9AF06DAA-AA75-4468-8171-DBAEBC670863}"/>
              </a:ext>
            </a:extLst>
          </p:cNvPr>
          <p:cNvSpPr txBox="1"/>
          <p:nvPr/>
        </p:nvSpPr>
        <p:spPr>
          <a:xfrm>
            <a:off x="2231249" y="2512659"/>
            <a:ext cx="7805876" cy="1569660"/>
          </a:xfrm>
          <a:prstGeom prst="rect">
            <a:avLst/>
          </a:prstGeom>
          <a:noFill/>
        </p:spPr>
        <p:txBody>
          <a:bodyPr wrap="square" rtlCol="0">
            <a:spAutoFit/>
          </a:bodyPr>
          <a:lstStyle/>
          <a:p>
            <a:pPr algn="ctr"/>
            <a:r>
              <a:rPr lang="en-US" sz="9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THANKYOU</a:t>
            </a:r>
          </a:p>
        </p:txBody>
      </p:sp>
      <p:sp>
        <p:nvSpPr>
          <p:cNvPr id="23" name="TextBox 22">
            <a:extLst>
              <a:ext uri="{FF2B5EF4-FFF2-40B4-BE49-F238E27FC236}">
                <a16:creationId xmlns:a16="http://schemas.microsoft.com/office/drawing/2014/main" id="{3C0A1A3F-9FBF-43E9-9AD2-73625346D5BA}"/>
              </a:ext>
            </a:extLst>
          </p:cNvPr>
          <p:cNvSpPr txBox="1"/>
          <p:nvPr/>
        </p:nvSpPr>
        <p:spPr>
          <a:xfrm>
            <a:off x="2231249" y="2512659"/>
            <a:ext cx="7805876" cy="1569660"/>
          </a:xfrm>
          <a:prstGeom prst="rect">
            <a:avLst/>
          </a:prstGeom>
          <a:noFill/>
        </p:spPr>
        <p:txBody>
          <a:bodyPr wrap="square" rtlCol="0">
            <a:spAutoFit/>
          </a:bodyPr>
          <a:lstStyle/>
          <a:p>
            <a:pPr algn="ctr"/>
            <a:r>
              <a:rPr lang="en-US" sz="9600" b="1" spc="600" dirty="0">
                <a:ln>
                  <a:solidFill>
                    <a:schemeClr val="bg1"/>
                  </a:solidFill>
                </a:ln>
                <a:no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THANKYOU</a:t>
            </a:r>
          </a:p>
        </p:txBody>
      </p:sp>
    </p:spTree>
    <p:extLst>
      <p:ext uri="{BB962C8B-B14F-4D97-AF65-F5344CB8AC3E}">
        <p14:creationId xmlns:p14="http://schemas.microsoft.com/office/powerpoint/2010/main" val="1826703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100000">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14:bounceEnd="100000">
                                          <p:cBhvr additive="base">
                                            <p:cTn id="7" dur="2000" fill="hold"/>
                                            <p:tgtEl>
                                              <p:spTgt spid="4"/>
                                            </p:tgtEl>
                                            <p:attrNameLst>
                                              <p:attrName>ppt_x</p:attrName>
                                            </p:attrNameLst>
                                          </p:cBhvr>
                                          <p:tavLst>
                                            <p:tav tm="0">
                                              <p:val>
                                                <p:strVal val="#ppt_x"/>
                                              </p:val>
                                            </p:tav>
                                            <p:tav tm="100000">
                                              <p:val>
                                                <p:strVal val="#ppt_x"/>
                                              </p:val>
                                            </p:tav>
                                          </p:tavLst>
                                        </p:anim>
                                        <p:anim calcmode="lin" valueType="num" p14:bounceEnd="100000">
                                          <p:cBhvr additive="base">
                                            <p:cTn id="8" dur="20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14:presetBounceEnd="100000">
                                      <p:stCondLst>
                                        <p:cond delay="0"/>
                                      </p:stCondLst>
                                      <p:iterate type="lt">
                                        <p:tmPct val="10000"/>
                                      </p:iterate>
                                      <p:childTnLst>
                                        <p:set>
                                          <p:cBhvr>
                                            <p:cTn id="10" dur="1" fill="hold">
                                              <p:stCondLst>
                                                <p:cond delay="0"/>
                                              </p:stCondLst>
                                            </p:cTn>
                                            <p:tgtEl>
                                              <p:spTgt spid="23"/>
                                            </p:tgtEl>
                                            <p:attrNameLst>
                                              <p:attrName>style.visibility</p:attrName>
                                            </p:attrNameLst>
                                          </p:cBhvr>
                                          <p:to>
                                            <p:strVal val="visible"/>
                                          </p:to>
                                        </p:set>
                                        <p:anim calcmode="lin" valueType="num" p14:bounceEnd="100000">
                                          <p:cBhvr additive="base">
                                            <p:cTn id="11" dur="2000" fill="hold"/>
                                            <p:tgtEl>
                                              <p:spTgt spid="23"/>
                                            </p:tgtEl>
                                            <p:attrNameLst>
                                              <p:attrName>ppt_x</p:attrName>
                                            </p:attrNameLst>
                                          </p:cBhvr>
                                          <p:tavLst>
                                            <p:tav tm="0">
                                              <p:val>
                                                <p:strVal val="#ppt_x"/>
                                              </p:val>
                                            </p:tav>
                                            <p:tav tm="100000">
                                              <p:val>
                                                <p:strVal val="#ppt_x"/>
                                              </p:val>
                                            </p:tav>
                                          </p:tavLst>
                                        </p:anim>
                                        <p:anim calcmode="lin" valueType="num" p14:bounceEnd="100000">
                                          <p:cBhvr additive="base">
                                            <p:cTn id="12" dur="2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ppt_x"/>
                                              </p:val>
                                            </p:tav>
                                            <p:tav tm="100000">
                                              <p:val>
                                                <p:strVal val="#ppt_x"/>
                                              </p:val>
                                            </p:tav>
                                          </p:tavLst>
                                        </p:anim>
                                        <p:anim calcmode="lin" valueType="num">
                                          <p:cBhvr additive="base">
                                            <p:cTn id="8" dur="20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iterate type="lt">
                                        <p:tmPct val="10000"/>
                                      </p:iterate>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2000" fill="hold"/>
                                            <p:tgtEl>
                                              <p:spTgt spid="23"/>
                                            </p:tgtEl>
                                            <p:attrNameLst>
                                              <p:attrName>ppt_x</p:attrName>
                                            </p:attrNameLst>
                                          </p:cBhvr>
                                          <p:tavLst>
                                            <p:tav tm="0">
                                              <p:val>
                                                <p:strVal val="#ppt_x"/>
                                              </p:val>
                                            </p:tav>
                                            <p:tav tm="100000">
                                              <p:val>
                                                <p:strVal val="#ppt_x"/>
                                              </p:val>
                                            </p:tav>
                                          </p:tavLst>
                                        </p:anim>
                                        <p:anim calcmode="lin" valueType="num">
                                          <p:cBhvr additive="base">
                                            <p:cTn id="12" dur="20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4EAB2D55-630A-41A6-AC54-BE855CE7F013}"/>
              </a:ext>
            </a:extLst>
          </p:cNvPr>
          <p:cNvSpPr txBox="1"/>
          <p:nvPr/>
        </p:nvSpPr>
        <p:spPr>
          <a:xfrm>
            <a:off x="-4240697" y="2606898"/>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TEAM MEMBERS</a:t>
            </a:r>
          </a:p>
        </p:txBody>
      </p:sp>
      <p:sp>
        <p:nvSpPr>
          <p:cNvPr id="8" name="TextBox 7">
            <a:extLst>
              <a:ext uri="{FF2B5EF4-FFF2-40B4-BE49-F238E27FC236}">
                <a16:creationId xmlns:a16="http://schemas.microsoft.com/office/drawing/2014/main" id="{8C9FE8A4-E6A9-4063-ADB3-849EDD230473}"/>
              </a:ext>
            </a:extLst>
          </p:cNvPr>
          <p:cNvSpPr txBox="1"/>
          <p:nvPr/>
        </p:nvSpPr>
        <p:spPr>
          <a:xfrm>
            <a:off x="60810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17" name="TextBox 16">
            <a:extLst>
              <a:ext uri="{FF2B5EF4-FFF2-40B4-BE49-F238E27FC236}">
                <a16:creationId xmlns:a16="http://schemas.microsoft.com/office/drawing/2014/main" id="{7857650B-1BF2-450A-A89C-4E49A5D537DE}"/>
              </a:ext>
            </a:extLst>
          </p:cNvPr>
          <p:cNvSpPr txBox="1"/>
          <p:nvPr/>
        </p:nvSpPr>
        <p:spPr>
          <a:xfrm>
            <a:off x="6615318" y="1134158"/>
            <a:ext cx="3882887"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FRAUD TRANSACTIONS</a:t>
            </a:r>
          </a:p>
        </p:txBody>
      </p:sp>
      <p:sp>
        <p:nvSpPr>
          <p:cNvPr id="18" name="TextBox 17">
            <a:extLst>
              <a:ext uri="{FF2B5EF4-FFF2-40B4-BE49-F238E27FC236}">
                <a16:creationId xmlns:a16="http://schemas.microsoft.com/office/drawing/2014/main" id="{BC465E98-054A-4F65-A40D-B5E8864C23AA}"/>
              </a:ext>
            </a:extLst>
          </p:cNvPr>
          <p:cNvSpPr txBox="1"/>
          <p:nvPr/>
        </p:nvSpPr>
        <p:spPr>
          <a:xfrm>
            <a:off x="6615318" y="1705079"/>
            <a:ext cx="3882887"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GENUINE TRANSACTIONS</a:t>
            </a:r>
          </a:p>
        </p:txBody>
      </p:sp>
      <p:sp>
        <p:nvSpPr>
          <p:cNvPr id="19" name="TextBox 18">
            <a:extLst>
              <a:ext uri="{FF2B5EF4-FFF2-40B4-BE49-F238E27FC236}">
                <a16:creationId xmlns:a16="http://schemas.microsoft.com/office/drawing/2014/main" id="{0150514A-A9F5-4D3F-B336-AEE94F892B3A}"/>
              </a:ext>
            </a:extLst>
          </p:cNvPr>
          <p:cNvSpPr txBox="1"/>
          <p:nvPr/>
        </p:nvSpPr>
        <p:spPr>
          <a:xfrm>
            <a:off x="6615318" y="2276000"/>
            <a:ext cx="3882887"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DATASET</a:t>
            </a:r>
          </a:p>
        </p:txBody>
      </p:sp>
      <p:sp>
        <p:nvSpPr>
          <p:cNvPr id="20" name="TextBox 19">
            <a:extLst>
              <a:ext uri="{FF2B5EF4-FFF2-40B4-BE49-F238E27FC236}">
                <a16:creationId xmlns:a16="http://schemas.microsoft.com/office/drawing/2014/main" id="{88E28254-2067-4CF9-A8DB-B82C85266777}"/>
              </a:ext>
            </a:extLst>
          </p:cNvPr>
          <p:cNvSpPr txBox="1"/>
          <p:nvPr/>
        </p:nvSpPr>
        <p:spPr>
          <a:xfrm>
            <a:off x="6615318" y="284692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APPROACH ON HOW TO USE THE DATA</a:t>
            </a:r>
          </a:p>
        </p:txBody>
      </p:sp>
      <p:sp>
        <p:nvSpPr>
          <p:cNvPr id="21" name="TextBox 20">
            <a:extLst>
              <a:ext uri="{FF2B5EF4-FFF2-40B4-BE49-F238E27FC236}">
                <a16:creationId xmlns:a16="http://schemas.microsoft.com/office/drawing/2014/main" id="{C54BC421-CB7E-47E2-B578-85B7E9DB910D}"/>
              </a:ext>
            </a:extLst>
          </p:cNvPr>
          <p:cNvSpPr txBox="1"/>
          <p:nvPr/>
        </p:nvSpPr>
        <p:spPr>
          <a:xfrm>
            <a:off x="6615318" y="3417842"/>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FRAUD DATA</a:t>
            </a:r>
          </a:p>
        </p:txBody>
      </p:sp>
      <p:sp>
        <p:nvSpPr>
          <p:cNvPr id="22" name="TextBox 21">
            <a:extLst>
              <a:ext uri="{FF2B5EF4-FFF2-40B4-BE49-F238E27FC236}">
                <a16:creationId xmlns:a16="http://schemas.microsoft.com/office/drawing/2014/main" id="{E1910776-41CD-420A-AC57-1FC157CA7CDE}"/>
              </a:ext>
            </a:extLst>
          </p:cNvPr>
          <p:cNvSpPr txBox="1"/>
          <p:nvPr/>
        </p:nvSpPr>
        <p:spPr>
          <a:xfrm>
            <a:off x="6615318" y="3988763"/>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6615318" y="4559684"/>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66153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66153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66153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63381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Graphic 4" descr="Transfer with solid fill">
            <a:extLst>
              <a:ext uri="{FF2B5EF4-FFF2-40B4-BE49-F238E27FC236}">
                <a16:creationId xmlns:a16="http://schemas.microsoft.com/office/drawing/2014/main" id="{C5B8334E-BF98-4B3F-9576-FA9F040834D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306708" y="1156870"/>
            <a:ext cx="274320" cy="274320"/>
          </a:xfrm>
          <a:prstGeom prst="rect">
            <a:avLst/>
          </a:prstGeom>
        </p:spPr>
      </p:pic>
      <p:pic>
        <p:nvPicPr>
          <p:cNvPr id="27" name="Graphic 26" descr="Transfer with solid fill">
            <a:extLst>
              <a:ext uri="{FF2B5EF4-FFF2-40B4-BE49-F238E27FC236}">
                <a16:creationId xmlns:a16="http://schemas.microsoft.com/office/drawing/2014/main" id="{2FF5A5AD-2CA8-4788-8343-75C6DD233B7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306708" y="1737196"/>
            <a:ext cx="274320" cy="274320"/>
          </a:xfrm>
          <a:prstGeom prst="rect">
            <a:avLst/>
          </a:prstGeom>
        </p:spPr>
      </p:pic>
      <p:pic>
        <p:nvPicPr>
          <p:cNvPr id="7" name="Graphic 6" descr="Database with solid fill">
            <a:extLst>
              <a:ext uri="{FF2B5EF4-FFF2-40B4-BE49-F238E27FC236}">
                <a16:creationId xmlns:a16="http://schemas.microsoft.com/office/drawing/2014/main" id="{88D2F6E1-294A-4EA6-9FCA-1FA9B28AA75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306708" y="2276000"/>
            <a:ext cx="274320" cy="274320"/>
          </a:xfrm>
          <a:prstGeom prst="rect">
            <a:avLst/>
          </a:prstGeom>
        </p:spPr>
      </p:pic>
      <p:pic>
        <p:nvPicPr>
          <p:cNvPr id="29" name="Graphic 28" descr="Lightbulb and gear with solid fill">
            <a:extLst>
              <a:ext uri="{FF2B5EF4-FFF2-40B4-BE49-F238E27FC236}">
                <a16:creationId xmlns:a16="http://schemas.microsoft.com/office/drawing/2014/main" id="{8A806B2E-2C8A-42AA-8B4B-2F5AB50A2869}"/>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6306708" y="2846921"/>
            <a:ext cx="274320" cy="274320"/>
          </a:xfrm>
          <a:prstGeom prst="rect">
            <a:avLst/>
          </a:prstGeom>
        </p:spPr>
      </p:pic>
      <p:pic>
        <p:nvPicPr>
          <p:cNvPr id="31" name="Graphic 30" descr="Research with solid fill">
            <a:extLst>
              <a:ext uri="{FF2B5EF4-FFF2-40B4-BE49-F238E27FC236}">
                <a16:creationId xmlns:a16="http://schemas.microsoft.com/office/drawing/2014/main" id="{5958E1B2-1034-4DBC-B226-4112E531B67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323852" y="3449959"/>
            <a:ext cx="274320" cy="274320"/>
          </a:xfrm>
          <a:prstGeom prst="rect">
            <a:avLst/>
          </a:prstGeom>
        </p:spPr>
      </p:pic>
      <p:pic>
        <p:nvPicPr>
          <p:cNvPr id="32" name="Graphic 31" descr="Research with solid fill">
            <a:extLst>
              <a:ext uri="{FF2B5EF4-FFF2-40B4-BE49-F238E27FC236}">
                <a16:creationId xmlns:a16="http://schemas.microsoft.com/office/drawing/2014/main" id="{DD480AFC-4FEE-4599-8F49-DAC0DF67BE74}"/>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6323852" y="4038369"/>
            <a:ext cx="274320" cy="274320"/>
          </a:xfrm>
          <a:prstGeom prst="rect">
            <a:avLst/>
          </a:prstGeom>
        </p:spPr>
      </p:pic>
      <p:pic>
        <p:nvPicPr>
          <p:cNvPr id="34" name="Graphic 33" descr="Venn diagram with solid fill">
            <a:extLst>
              <a:ext uri="{FF2B5EF4-FFF2-40B4-BE49-F238E27FC236}">
                <a16:creationId xmlns:a16="http://schemas.microsoft.com/office/drawing/2014/main" id="{837979A0-BB9E-4B32-BE93-7191694844AA}"/>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306708" y="4559684"/>
            <a:ext cx="274320" cy="274320"/>
          </a:xfrm>
          <a:prstGeom prst="rect">
            <a:avLst/>
          </a:prstGeom>
        </p:spPr>
      </p:pic>
      <p:pic>
        <p:nvPicPr>
          <p:cNvPr id="36" name="Graphic 35" descr="Eye with solid fill">
            <a:extLst>
              <a:ext uri="{FF2B5EF4-FFF2-40B4-BE49-F238E27FC236}">
                <a16:creationId xmlns:a16="http://schemas.microsoft.com/office/drawing/2014/main" id="{CF824210-14F0-443D-AF3F-EA528452EDDB}"/>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6306708" y="5143510"/>
            <a:ext cx="274320" cy="274320"/>
          </a:xfrm>
          <a:prstGeom prst="rect">
            <a:avLst/>
          </a:prstGeom>
        </p:spPr>
      </p:pic>
      <p:pic>
        <p:nvPicPr>
          <p:cNvPr id="38" name="Graphic 37" descr="Classroom with solid fill">
            <a:extLst>
              <a:ext uri="{FF2B5EF4-FFF2-40B4-BE49-F238E27FC236}">
                <a16:creationId xmlns:a16="http://schemas.microsoft.com/office/drawing/2014/main" id="{6E2E1CE8-39C1-4642-8AAF-206E6D2C7268}"/>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6323852" y="5743048"/>
            <a:ext cx="274320" cy="274320"/>
          </a:xfrm>
          <a:prstGeom prst="rect">
            <a:avLst/>
          </a:prstGeom>
        </p:spPr>
      </p:pic>
      <p:pic>
        <p:nvPicPr>
          <p:cNvPr id="40" name="Graphic 39" descr="Lock with solid fill">
            <a:extLst>
              <a:ext uri="{FF2B5EF4-FFF2-40B4-BE49-F238E27FC236}">
                <a16:creationId xmlns:a16="http://schemas.microsoft.com/office/drawing/2014/main" id="{4742D48F-DA25-44B6-8E40-EFFA4D255F7B}"/>
              </a:ext>
            </a:extLst>
          </p:cNvPr>
          <p:cNvPicPr>
            <a:picLocks noChangeAspect="1"/>
          </p:cNvPicPr>
          <p:nvPr/>
        </p:nvPicPr>
        <p:blipFill>
          <a:blip r:embed="rId19">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6340997" y="6272447"/>
            <a:ext cx="274320" cy="274320"/>
          </a:xfrm>
          <a:prstGeom prst="rect">
            <a:avLst/>
          </a:prstGeom>
        </p:spPr>
      </p:pic>
      <p:sp>
        <p:nvSpPr>
          <p:cNvPr id="41" name="TextBox 40">
            <a:extLst>
              <a:ext uri="{FF2B5EF4-FFF2-40B4-BE49-F238E27FC236}">
                <a16:creationId xmlns:a16="http://schemas.microsoft.com/office/drawing/2014/main" id="{07B48C1D-A20A-4830-A7A2-DCBB21711293}"/>
              </a:ext>
            </a:extLst>
          </p:cNvPr>
          <p:cNvSpPr txBox="1"/>
          <p:nvPr/>
        </p:nvSpPr>
        <p:spPr>
          <a:xfrm>
            <a:off x="-11080521" y="1486077"/>
            <a:ext cx="10892578" cy="923330"/>
          </a:xfrm>
          <a:prstGeom prst="rect">
            <a:avLst/>
          </a:prstGeom>
          <a:noFill/>
        </p:spPr>
        <p:txBody>
          <a:bodyPr wrap="square" rtlCol="0">
            <a:spAutoFit/>
          </a:bodyPr>
          <a:lstStyle/>
          <a:p>
            <a:r>
              <a:rPr lang="en-US" i="0" dirty="0">
                <a:solidFill>
                  <a:schemeClr val="bg1"/>
                </a:solidFill>
                <a:latin typeface="Poppins" panose="00000500000000000000" pitchFamily="2" charset="0"/>
                <a:cs typeface="Poppins" panose="00000500000000000000" pitchFamily="2" charset="0"/>
              </a:rPr>
              <a:t>A fraudulent transaction is the unauthorized use of an individual's accounts or payment information. Fraudulent transactions can result in the victim's loss of funds, personal property, or personal information.</a:t>
            </a:r>
            <a:endParaRPr lang="en-US" dirty="0">
              <a:solidFill>
                <a:schemeClr val="bg1"/>
              </a:solidFill>
              <a:latin typeface="Poppins" panose="00000500000000000000" pitchFamily="2" charset="0"/>
              <a:cs typeface="Poppins" panose="00000500000000000000" pitchFamily="2" charset="0"/>
            </a:endParaRPr>
          </a:p>
        </p:txBody>
      </p:sp>
      <p:sp>
        <p:nvSpPr>
          <p:cNvPr id="42" name="TextBox 41">
            <a:extLst>
              <a:ext uri="{FF2B5EF4-FFF2-40B4-BE49-F238E27FC236}">
                <a16:creationId xmlns:a16="http://schemas.microsoft.com/office/drawing/2014/main" id="{84C7E80C-A4FF-474B-9266-98473BA8A113}"/>
              </a:ext>
            </a:extLst>
          </p:cNvPr>
          <p:cNvSpPr txBox="1"/>
          <p:nvPr/>
        </p:nvSpPr>
        <p:spPr>
          <a:xfrm>
            <a:off x="-11043722" y="4249821"/>
            <a:ext cx="10892578" cy="1477328"/>
          </a:xfrm>
          <a:prstGeom prst="rect">
            <a:avLst/>
          </a:prstGeom>
          <a:noFill/>
        </p:spPr>
        <p:txBody>
          <a:bodyPr wrap="square" rtlCol="0">
            <a:spAutoFit/>
          </a:bodyPr>
          <a:lstStyle/>
          <a:p>
            <a:pPr algn="l"/>
            <a:r>
              <a:rPr lang="en-US" i="0" dirty="0">
                <a:solidFill>
                  <a:schemeClr val="bg1"/>
                </a:solidFill>
                <a:effectLst/>
                <a:latin typeface="Poppins" panose="00000500000000000000" pitchFamily="2" charset="0"/>
                <a:cs typeface="Poppins" panose="00000500000000000000" pitchFamily="2" charset="0"/>
              </a:rPr>
              <a:t>Transaction fraud can be any type of purchase which was not authorized by a legitimate user. With credit cards, for instance, transaction fraud usually involves unauthorized use of a victim's credit card to make purchases. This would include purchases on lost or stolen cards, or on cards that were illegally obtained</a:t>
            </a:r>
          </a:p>
          <a:p>
            <a:endParaRPr lang="en-US" dirty="0">
              <a:solidFill>
                <a:schemeClr val="bg1"/>
              </a:solidFill>
              <a:latin typeface="Poppins" panose="00000500000000000000" pitchFamily="2" charset="0"/>
              <a:cs typeface="Poppins" panose="00000500000000000000" pitchFamily="2" charset="0"/>
            </a:endParaRPr>
          </a:p>
        </p:txBody>
      </p:sp>
      <p:sp>
        <p:nvSpPr>
          <p:cNvPr id="43" name="TextBox 42">
            <a:extLst>
              <a:ext uri="{FF2B5EF4-FFF2-40B4-BE49-F238E27FC236}">
                <a16:creationId xmlns:a16="http://schemas.microsoft.com/office/drawing/2014/main" id="{13C488A8-8771-41A6-B78D-0F69F7EBD019}"/>
              </a:ext>
            </a:extLst>
          </p:cNvPr>
          <p:cNvSpPr txBox="1"/>
          <p:nvPr/>
        </p:nvSpPr>
        <p:spPr>
          <a:xfrm>
            <a:off x="-11402463" y="3433160"/>
            <a:ext cx="6920439" cy="954107"/>
          </a:xfrm>
          <a:prstGeom prst="rect">
            <a:avLst/>
          </a:prstGeom>
          <a:noFill/>
        </p:spPr>
        <p:txBody>
          <a:bodyPr wrap="square" rtlCol="0">
            <a:spAutoFit/>
          </a:bodyPr>
          <a:lstStyle/>
          <a:p>
            <a:pPr algn="ctr"/>
            <a:r>
              <a:rPr lang="en-US" sz="2800" b="1" i="0" dirty="0">
                <a:solidFill>
                  <a:schemeClr val="bg1"/>
                </a:solidFill>
                <a:effectLst/>
                <a:latin typeface="Poppins" panose="00000500000000000000" pitchFamily="2" charset="0"/>
                <a:cs typeface="Poppins" panose="00000500000000000000" pitchFamily="2" charset="0"/>
              </a:rPr>
              <a:t>What makes a transaction fraud?</a:t>
            </a:r>
          </a:p>
          <a:p>
            <a:pPr algn="ctr"/>
            <a:endParaRPr lang="en-US" sz="2800" b="1" dirty="0">
              <a:solidFill>
                <a:schemeClr val="bg1"/>
              </a:solidFill>
              <a:latin typeface="Poppins" panose="00000500000000000000" pitchFamily="2" charset="0"/>
              <a:cs typeface="Poppins" panose="00000500000000000000" pitchFamily="2" charset="0"/>
            </a:endParaRPr>
          </a:p>
        </p:txBody>
      </p:sp>
      <p:sp>
        <p:nvSpPr>
          <p:cNvPr id="2" name="Rectangle 1">
            <a:extLst>
              <a:ext uri="{FF2B5EF4-FFF2-40B4-BE49-F238E27FC236}">
                <a16:creationId xmlns:a16="http://schemas.microsoft.com/office/drawing/2014/main" id="{C0642148-DA80-4EF3-AE5F-3E15EA64FB7C}"/>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327993" y="782290"/>
            <a:ext cx="3882887" cy="400110"/>
          </a:xfrm>
          <a:prstGeom prst="rect">
            <a:avLst/>
          </a:prstGeom>
          <a:noFill/>
        </p:spPr>
        <p:txBody>
          <a:bodyPr wrap="square" rtlCol="0">
            <a:spAutoFit/>
          </a:bodyPr>
          <a:lstStyle/>
          <a:p>
            <a:pPr algn="ctr"/>
            <a:r>
              <a:rPr lang="en-US" sz="2000" b="1" spc="300" dirty="0">
                <a:solidFill>
                  <a:schemeClr val="bg1"/>
                </a:solidFill>
                <a:latin typeface="Poppins" panose="00000500000000000000" pitchFamily="2" charset="0"/>
                <a:cs typeface="Poppins" panose="00000500000000000000" pitchFamily="2" charset="0"/>
              </a:rPr>
              <a:t>FRAUD DETECTION</a:t>
            </a:r>
          </a:p>
        </p:txBody>
      </p:sp>
    </p:spTree>
    <p:extLst>
      <p:ext uri="{BB962C8B-B14F-4D97-AF65-F5344CB8AC3E}">
        <p14:creationId xmlns:p14="http://schemas.microsoft.com/office/powerpoint/2010/main" val="42902392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27" name="Rectangle 26">
            <a:extLst>
              <a:ext uri="{FF2B5EF4-FFF2-40B4-BE49-F238E27FC236}">
                <a16:creationId xmlns:a16="http://schemas.microsoft.com/office/drawing/2014/main" id="{191BEA25-652E-461E-A547-44CD87CD0F6B}"/>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15" name="TextBox 14">
            <a:extLst>
              <a:ext uri="{FF2B5EF4-FFF2-40B4-BE49-F238E27FC236}">
                <a16:creationId xmlns:a16="http://schemas.microsoft.com/office/drawing/2014/main" id="{4EAB2D55-630A-41A6-AC54-BE855CE7F013}"/>
              </a:ext>
            </a:extLst>
          </p:cNvPr>
          <p:cNvSpPr txBox="1"/>
          <p:nvPr/>
        </p:nvSpPr>
        <p:spPr>
          <a:xfrm>
            <a:off x="-4240697" y="2606898"/>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TEAM MEMBERS</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17" name="TextBox 16">
            <a:extLst>
              <a:ext uri="{FF2B5EF4-FFF2-40B4-BE49-F238E27FC236}">
                <a16:creationId xmlns:a16="http://schemas.microsoft.com/office/drawing/2014/main" id="{7857650B-1BF2-450A-A89C-4E49A5D537DE}"/>
              </a:ext>
            </a:extLst>
          </p:cNvPr>
          <p:cNvSpPr txBox="1"/>
          <p:nvPr/>
        </p:nvSpPr>
        <p:spPr>
          <a:xfrm>
            <a:off x="759762" y="1091819"/>
            <a:ext cx="4618378"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FRAUD TRANSACTIONS</a:t>
            </a:r>
          </a:p>
        </p:txBody>
      </p:sp>
      <p:sp>
        <p:nvSpPr>
          <p:cNvPr id="18" name="TextBox 17">
            <a:extLst>
              <a:ext uri="{FF2B5EF4-FFF2-40B4-BE49-F238E27FC236}">
                <a16:creationId xmlns:a16="http://schemas.microsoft.com/office/drawing/2014/main" id="{BC465E98-054A-4F65-A40D-B5E8864C23AA}"/>
              </a:ext>
            </a:extLst>
          </p:cNvPr>
          <p:cNvSpPr txBox="1"/>
          <p:nvPr/>
        </p:nvSpPr>
        <p:spPr>
          <a:xfrm>
            <a:off x="12939918" y="1705079"/>
            <a:ext cx="3882887"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GENUINE TRANSACTIONS</a:t>
            </a:r>
          </a:p>
        </p:txBody>
      </p:sp>
      <p:sp>
        <p:nvSpPr>
          <p:cNvPr id="19" name="TextBox 18">
            <a:extLst>
              <a:ext uri="{FF2B5EF4-FFF2-40B4-BE49-F238E27FC236}">
                <a16:creationId xmlns:a16="http://schemas.microsoft.com/office/drawing/2014/main" id="{0150514A-A9F5-4D3F-B336-AEE94F892B3A}"/>
              </a:ext>
            </a:extLst>
          </p:cNvPr>
          <p:cNvSpPr txBox="1"/>
          <p:nvPr/>
        </p:nvSpPr>
        <p:spPr>
          <a:xfrm>
            <a:off x="12939918" y="2276000"/>
            <a:ext cx="3882887"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DATASET</a:t>
            </a:r>
          </a:p>
        </p:txBody>
      </p:sp>
      <p:sp>
        <p:nvSpPr>
          <p:cNvPr id="20" name="TextBox 19">
            <a:extLst>
              <a:ext uri="{FF2B5EF4-FFF2-40B4-BE49-F238E27FC236}">
                <a16:creationId xmlns:a16="http://schemas.microsoft.com/office/drawing/2014/main" id="{88E28254-2067-4CF9-A8DB-B82C85266777}"/>
              </a:ext>
            </a:extLst>
          </p:cNvPr>
          <p:cNvSpPr txBox="1"/>
          <p:nvPr/>
        </p:nvSpPr>
        <p:spPr>
          <a:xfrm>
            <a:off x="12939918" y="284692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APPROACH ON HOW TO USE THE DATA</a:t>
            </a:r>
          </a:p>
        </p:txBody>
      </p:sp>
      <p:sp>
        <p:nvSpPr>
          <p:cNvPr id="21" name="TextBox 20">
            <a:extLst>
              <a:ext uri="{FF2B5EF4-FFF2-40B4-BE49-F238E27FC236}">
                <a16:creationId xmlns:a16="http://schemas.microsoft.com/office/drawing/2014/main" id="{C54BC421-CB7E-47E2-B578-85B7E9DB910D}"/>
              </a:ext>
            </a:extLst>
          </p:cNvPr>
          <p:cNvSpPr txBox="1"/>
          <p:nvPr/>
        </p:nvSpPr>
        <p:spPr>
          <a:xfrm>
            <a:off x="12939918" y="3417842"/>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FRAUD DATA</a:t>
            </a:r>
          </a:p>
        </p:txBody>
      </p:sp>
      <p:sp>
        <p:nvSpPr>
          <p:cNvPr id="22" name="TextBox 21">
            <a:extLst>
              <a:ext uri="{FF2B5EF4-FFF2-40B4-BE49-F238E27FC236}">
                <a16:creationId xmlns:a16="http://schemas.microsoft.com/office/drawing/2014/main" id="{E1910776-41CD-420A-AC57-1FC157CA7CDE}"/>
              </a:ext>
            </a:extLst>
          </p:cNvPr>
          <p:cNvSpPr txBox="1"/>
          <p:nvPr/>
        </p:nvSpPr>
        <p:spPr>
          <a:xfrm>
            <a:off x="12939918" y="3988763"/>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12939918" y="4559684"/>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0" name="Graphic 29" descr="Transfer with solid fill">
            <a:extLst>
              <a:ext uri="{FF2B5EF4-FFF2-40B4-BE49-F238E27FC236}">
                <a16:creationId xmlns:a16="http://schemas.microsoft.com/office/drawing/2014/main" id="{EFEEECE0-E4B3-420C-A57D-DA1D2A5A5CD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6115" y="1139771"/>
            <a:ext cx="365760" cy="365760"/>
          </a:xfrm>
          <a:prstGeom prst="rect">
            <a:avLst/>
          </a:prstGeom>
        </p:spPr>
      </p:pic>
      <p:sp>
        <p:nvSpPr>
          <p:cNvPr id="2" name="TextBox 1">
            <a:extLst>
              <a:ext uri="{FF2B5EF4-FFF2-40B4-BE49-F238E27FC236}">
                <a16:creationId xmlns:a16="http://schemas.microsoft.com/office/drawing/2014/main" id="{B02737B9-7990-49E5-8D6A-14691F687169}"/>
              </a:ext>
            </a:extLst>
          </p:cNvPr>
          <p:cNvSpPr txBox="1"/>
          <p:nvPr/>
        </p:nvSpPr>
        <p:spPr>
          <a:xfrm>
            <a:off x="759762" y="1647371"/>
            <a:ext cx="10892578" cy="923330"/>
          </a:xfrm>
          <a:prstGeom prst="rect">
            <a:avLst/>
          </a:prstGeom>
          <a:noFill/>
        </p:spPr>
        <p:txBody>
          <a:bodyPr wrap="square" rtlCol="0">
            <a:spAutoFit/>
          </a:bodyPr>
          <a:lstStyle/>
          <a:p>
            <a:r>
              <a:rPr lang="en-US" i="0" dirty="0">
                <a:solidFill>
                  <a:schemeClr val="bg1"/>
                </a:solidFill>
                <a:latin typeface="Poppins" panose="00000500000000000000" pitchFamily="2" charset="0"/>
                <a:cs typeface="Poppins" panose="00000500000000000000" pitchFamily="2" charset="0"/>
              </a:rPr>
              <a:t>A fraudulent transaction is the unauthorized use of an individual's accounts or payment information. Fraudulent transactions can result in the victim's loss of funds, personal property, or personal information.</a:t>
            </a:r>
            <a:endParaRPr lang="en-US" dirty="0">
              <a:solidFill>
                <a:schemeClr val="bg1"/>
              </a:solidFill>
              <a:latin typeface="Poppins" panose="00000500000000000000" pitchFamily="2" charset="0"/>
              <a:cs typeface="Poppins" panose="00000500000000000000" pitchFamily="2" charset="0"/>
            </a:endParaRPr>
          </a:p>
        </p:txBody>
      </p:sp>
      <p:sp>
        <p:nvSpPr>
          <p:cNvPr id="33" name="TextBox 32">
            <a:extLst>
              <a:ext uri="{FF2B5EF4-FFF2-40B4-BE49-F238E27FC236}">
                <a16:creationId xmlns:a16="http://schemas.microsoft.com/office/drawing/2014/main" id="{140B2403-988E-4337-802F-91692147D6B1}"/>
              </a:ext>
            </a:extLst>
          </p:cNvPr>
          <p:cNvSpPr txBox="1"/>
          <p:nvPr/>
        </p:nvSpPr>
        <p:spPr>
          <a:xfrm>
            <a:off x="759762" y="4411115"/>
            <a:ext cx="10892578" cy="1477328"/>
          </a:xfrm>
          <a:prstGeom prst="rect">
            <a:avLst/>
          </a:prstGeom>
          <a:noFill/>
        </p:spPr>
        <p:txBody>
          <a:bodyPr wrap="square" rtlCol="0">
            <a:spAutoFit/>
          </a:bodyPr>
          <a:lstStyle/>
          <a:p>
            <a:r>
              <a:rPr lang="en-US" i="0" dirty="0">
                <a:solidFill>
                  <a:schemeClr val="bg1"/>
                </a:solidFill>
                <a:effectLst/>
                <a:latin typeface="Poppins" panose="00000500000000000000" pitchFamily="2" charset="0"/>
                <a:cs typeface="Poppins" panose="00000500000000000000" pitchFamily="2" charset="0"/>
              </a:rPr>
              <a:t>Transaction fraud can be any type of purchase which was not authorized by a legitimate user. With credit cards, for instance, transaction fraud usually involves unauthorized use of a victim's credit card to make purchases. This would include purchases on lost or stolen cards, or on cards that were illegally obtained</a:t>
            </a:r>
          </a:p>
          <a:p>
            <a:endParaRPr lang="en-US" dirty="0">
              <a:solidFill>
                <a:schemeClr val="bg1"/>
              </a:solidFill>
              <a:latin typeface="Poppins" panose="00000500000000000000" pitchFamily="2" charset="0"/>
              <a:cs typeface="Poppins" panose="00000500000000000000" pitchFamily="2" charset="0"/>
            </a:endParaRPr>
          </a:p>
        </p:txBody>
      </p:sp>
      <p:sp>
        <p:nvSpPr>
          <p:cNvPr id="35" name="TextBox 34">
            <a:extLst>
              <a:ext uri="{FF2B5EF4-FFF2-40B4-BE49-F238E27FC236}">
                <a16:creationId xmlns:a16="http://schemas.microsoft.com/office/drawing/2014/main" id="{700E92C9-8EFD-4451-B790-D6A887C58951}"/>
              </a:ext>
            </a:extLst>
          </p:cNvPr>
          <p:cNvSpPr txBox="1"/>
          <p:nvPr/>
        </p:nvSpPr>
        <p:spPr>
          <a:xfrm>
            <a:off x="759762" y="3594454"/>
            <a:ext cx="6920439" cy="954107"/>
          </a:xfrm>
          <a:prstGeom prst="rect">
            <a:avLst/>
          </a:prstGeom>
          <a:noFill/>
        </p:spPr>
        <p:txBody>
          <a:bodyPr wrap="square" rtlCol="0">
            <a:spAutoFit/>
          </a:bodyPr>
          <a:lstStyle/>
          <a:p>
            <a:r>
              <a:rPr lang="en-US" sz="2800" b="1" i="0" dirty="0">
                <a:solidFill>
                  <a:schemeClr val="bg1"/>
                </a:solidFill>
                <a:effectLst/>
                <a:latin typeface="Poppins" panose="00000500000000000000" pitchFamily="2" charset="0"/>
                <a:cs typeface="Poppins" panose="00000500000000000000" pitchFamily="2" charset="0"/>
              </a:rPr>
              <a:t>What makes a transaction fraud?</a:t>
            </a:r>
          </a:p>
          <a:p>
            <a:endParaRPr lang="en-US" sz="2800" b="1" dirty="0">
              <a:solidFill>
                <a:schemeClr val="bg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0133808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1000"/>
                                        <p:tgtEl>
                                          <p:spTgt spid="35"/>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1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3" grpId="0"/>
      <p:bldP spid="3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27" name="Rectangle 26">
            <a:extLst>
              <a:ext uri="{FF2B5EF4-FFF2-40B4-BE49-F238E27FC236}">
                <a16:creationId xmlns:a16="http://schemas.microsoft.com/office/drawing/2014/main" id="{0D5650ED-20FF-47A6-9821-180EEC466FFC}"/>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15" name="TextBox 14">
            <a:extLst>
              <a:ext uri="{FF2B5EF4-FFF2-40B4-BE49-F238E27FC236}">
                <a16:creationId xmlns:a16="http://schemas.microsoft.com/office/drawing/2014/main" id="{4EAB2D55-630A-41A6-AC54-BE855CE7F013}"/>
              </a:ext>
            </a:extLst>
          </p:cNvPr>
          <p:cNvSpPr txBox="1"/>
          <p:nvPr/>
        </p:nvSpPr>
        <p:spPr>
          <a:xfrm>
            <a:off x="-4240697" y="2606898"/>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TEAM MEMBERS</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17" name="TextBox 16">
            <a:extLst>
              <a:ext uri="{FF2B5EF4-FFF2-40B4-BE49-F238E27FC236}">
                <a16:creationId xmlns:a16="http://schemas.microsoft.com/office/drawing/2014/main" id="{7857650B-1BF2-450A-A89C-4E49A5D537DE}"/>
              </a:ext>
            </a:extLst>
          </p:cNvPr>
          <p:cNvSpPr txBox="1"/>
          <p:nvPr/>
        </p:nvSpPr>
        <p:spPr>
          <a:xfrm>
            <a:off x="-4955479" y="1043866"/>
            <a:ext cx="4618378"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FRAUD TRANSACTIONS</a:t>
            </a:r>
          </a:p>
        </p:txBody>
      </p:sp>
      <p:sp>
        <p:nvSpPr>
          <p:cNvPr id="18" name="TextBox 17">
            <a:extLst>
              <a:ext uri="{FF2B5EF4-FFF2-40B4-BE49-F238E27FC236}">
                <a16:creationId xmlns:a16="http://schemas.microsoft.com/office/drawing/2014/main" id="{BC465E98-054A-4F65-A40D-B5E8864C23AA}"/>
              </a:ext>
            </a:extLst>
          </p:cNvPr>
          <p:cNvSpPr txBox="1"/>
          <p:nvPr/>
        </p:nvSpPr>
        <p:spPr>
          <a:xfrm>
            <a:off x="745250" y="1094666"/>
            <a:ext cx="4885753"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GENUINE TRANSACTIONS</a:t>
            </a:r>
          </a:p>
        </p:txBody>
      </p:sp>
      <p:sp>
        <p:nvSpPr>
          <p:cNvPr id="19" name="TextBox 18">
            <a:extLst>
              <a:ext uri="{FF2B5EF4-FFF2-40B4-BE49-F238E27FC236}">
                <a16:creationId xmlns:a16="http://schemas.microsoft.com/office/drawing/2014/main" id="{0150514A-A9F5-4D3F-B336-AEE94F892B3A}"/>
              </a:ext>
            </a:extLst>
          </p:cNvPr>
          <p:cNvSpPr txBox="1"/>
          <p:nvPr/>
        </p:nvSpPr>
        <p:spPr>
          <a:xfrm>
            <a:off x="12939918" y="2276000"/>
            <a:ext cx="3882887"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DATASET</a:t>
            </a:r>
          </a:p>
        </p:txBody>
      </p:sp>
      <p:sp>
        <p:nvSpPr>
          <p:cNvPr id="20" name="TextBox 19">
            <a:extLst>
              <a:ext uri="{FF2B5EF4-FFF2-40B4-BE49-F238E27FC236}">
                <a16:creationId xmlns:a16="http://schemas.microsoft.com/office/drawing/2014/main" id="{88E28254-2067-4CF9-A8DB-B82C85266777}"/>
              </a:ext>
            </a:extLst>
          </p:cNvPr>
          <p:cNvSpPr txBox="1"/>
          <p:nvPr/>
        </p:nvSpPr>
        <p:spPr>
          <a:xfrm>
            <a:off x="12939918" y="284692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APPROACH ON HOW TO USE THE DATA</a:t>
            </a:r>
          </a:p>
        </p:txBody>
      </p:sp>
      <p:sp>
        <p:nvSpPr>
          <p:cNvPr id="21" name="TextBox 20">
            <a:extLst>
              <a:ext uri="{FF2B5EF4-FFF2-40B4-BE49-F238E27FC236}">
                <a16:creationId xmlns:a16="http://schemas.microsoft.com/office/drawing/2014/main" id="{C54BC421-CB7E-47E2-B578-85B7E9DB910D}"/>
              </a:ext>
            </a:extLst>
          </p:cNvPr>
          <p:cNvSpPr txBox="1"/>
          <p:nvPr/>
        </p:nvSpPr>
        <p:spPr>
          <a:xfrm>
            <a:off x="12939918" y="3417842"/>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FRAUD DATA</a:t>
            </a:r>
          </a:p>
        </p:txBody>
      </p:sp>
      <p:sp>
        <p:nvSpPr>
          <p:cNvPr id="22" name="TextBox 21">
            <a:extLst>
              <a:ext uri="{FF2B5EF4-FFF2-40B4-BE49-F238E27FC236}">
                <a16:creationId xmlns:a16="http://schemas.microsoft.com/office/drawing/2014/main" id="{E1910776-41CD-420A-AC57-1FC157CA7CDE}"/>
              </a:ext>
            </a:extLst>
          </p:cNvPr>
          <p:cNvSpPr txBox="1"/>
          <p:nvPr/>
        </p:nvSpPr>
        <p:spPr>
          <a:xfrm>
            <a:off x="12939918" y="3988763"/>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12939918" y="4559684"/>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0" name="Graphic 29" descr="Transfer with solid fill">
            <a:extLst>
              <a:ext uri="{FF2B5EF4-FFF2-40B4-BE49-F238E27FC236}">
                <a16:creationId xmlns:a16="http://schemas.microsoft.com/office/drawing/2014/main" id="{EFEEECE0-E4B3-420C-A57D-DA1D2A5A5CD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5387" y="1147316"/>
            <a:ext cx="365760" cy="365760"/>
          </a:xfrm>
          <a:prstGeom prst="rect">
            <a:avLst/>
          </a:prstGeom>
        </p:spPr>
      </p:pic>
      <p:sp>
        <p:nvSpPr>
          <p:cNvPr id="2" name="TextBox 1">
            <a:extLst>
              <a:ext uri="{FF2B5EF4-FFF2-40B4-BE49-F238E27FC236}">
                <a16:creationId xmlns:a16="http://schemas.microsoft.com/office/drawing/2014/main" id="{B02737B9-7990-49E5-8D6A-14691F687169}"/>
              </a:ext>
            </a:extLst>
          </p:cNvPr>
          <p:cNvSpPr txBox="1"/>
          <p:nvPr/>
        </p:nvSpPr>
        <p:spPr>
          <a:xfrm>
            <a:off x="745250" y="1647371"/>
            <a:ext cx="10892578" cy="923330"/>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The rule which requires a trust transaction to be an arms length transaction to an independent third party. A sale to a nominee of the trustee would offend the genuine transaction rule even though it circumvented the two party rule.</a:t>
            </a:r>
          </a:p>
        </p:txBody>
      </p:sp>
      <p:sp>
        <p:nvSpPr>
          <p:cNvPr id="33" name="TextBox 32">
            <a:extLst>
              <a:ext uri="{FF2B5EF4-FFF2-40B4-BE49-F238E27FC236}">
                <a16:creationId xmlns:a16="http://schemas.microsoft.com/office/drawing/2014/main" id="{140B2403-988E-4337-802F-91692147D6B1}"/>
              </a:ext>
            </a:extLst>
          </p:cNvPr>
          <p:cNvSpPr txBox="1"/>
          <p:nvPr/>
        </p:nvSpPr>
        <p:spPr>
          <a:xfrm>
            <a:off x="745250" y="4411115"/>
            <a:ext cx="10892578" cy="1200329"/>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Genuineness of transaction refers what has been asserted is true and authentic. A genuine transaction must be proved to be genuine in all respect not merely on a piece of a paper. A transaction needs to be proved to be genuine by the person who substantially asserts the same.</a:t>
            </a:r>
          </a:p>
        </p:txBody>
      </p:sp>
      <p:sp>
        <p:nvSpPr>
          <p:cNvPr id="35" name="TextBox 34">
            <a:extLst>
              <a:ext uri="{FF2B5EF4-FFF2-40B4-BE49-F238E27FC236}">
                <a16:creationId xmlns:a16="http://schemas.microsoft.com/office/drawing/2014/main" id="{700E92C9-8EFD-4451-B790-D6A887C58951}"/>
              </a:ext>
            </a:extLst>
          </p:cNvPr>
          <p:cNvSpPr txBox="1"/>
          <p:nvPr/>
        </p:nvSpPr>
        <p:spPr>
          <a:xfrm>
            <a:off x="745250" y="3594454"/>
            <a:ext cx="6920439" cy="954107"/>
          </a:xfrm>
          <a:prstGeom prst="rect">
            <a:avLst/>
          </a:prstGeom>
          <a:noFill/>
        </p:spPr>
        <p:txBody>
          <a:bodyPr wrap="square" rtlCol="0">
            <a:spAutoFit/>
          </a:bodyPr>
          <a:lstStyle/>
          <a:p>
            <a:r>
              <a:rPr lang="en-US" sz="2800" b="1" i="0" dirty="0">
                <a:solidFill>
                  <a:schemeClr val="bg1"/>
                </a:solidFill>
                <a:effectLst/>
                <a:latin typeface="Poppins" panose="00000500000000000000" pitchFamily="2" charset="0"/>
                <a:cs typeface="Poppins" panose="00000500000000000000" pitchFamily="2" charset="0"/>
              </a:rPr>
              <a:t>What makes a transaction </a:t>
            </a:r>
            <a:r>
              <a:rPr lang="en-US" sz="2800" b="1" dirty="0">
                <a:solidFill>
                  <a:schemeClr val="bg1"/>
                </a:solidFill>
                <a:latin typeface="Poppins" panose="00000500000000000000" pitchFamily="2" charset="0"/>
                <a:cs typeface="Poppins" panose="00000500000000000000" pitchFamily="2" charset="0"/>
              </a:rPr>
              <a:t>genuine</a:t>
            </a:r>
            <a:r>
              <a:rPr lang="en-US" sz="2800" b="1" i="0" dirty="0">
                <a:solidFill>
                  <a:schemeClr val="bg1"/>
                </a:solidFill>
                <a:effectLst/>
                <a:latin typeface="Poppins" panose="00000500000000000000" pitchFamily="2" charset="0"/>
                <a:cs typeface="Poppins" panose="00000500000000000000" pitchFamily="2" charset="0"/>
              </a:rPr>
              <a:t>?</a:t>
            </a:r>
          </a:p>
          <a:p>
            <a:endParaRPr lang="en-US" sz="2800" b="1" dirty="0">
              <a:solidFill>
                <a:schemeClr val="bg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8856297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1000"/>
                                        <p:tgtEl>
                                          <p:spTgt spid="35"/>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1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3" grpId="0"/>
      <p:bldP spid="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52" name="Rectangle 51">
            <a:extLst>
              <a:ext uri="{FF2B5EF4-FFF2-40B4-BE49-F238E27FC236}">
                <a16:creationId xmlns:a16="http://schemas.microsoft.com/office/drawing/2014/main" id="{B6B038E8-9FBE-498D-A128-0B51C37249F7}"/>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18" name="TextBox 17">
            <a:extLst>
              <a:ext uri="{FF2B5EF4-FFF2-40B4-BE49-F238E27FC236}">
                <a16:creationId xmlns:a16="http://schemas.microsoft.com/office/drawing/2014/main" id="{BC465E98-054A-4F65-A40D-B5E8864C23AA}"/>
              </a:ext>
            </a:extLst>
          </p:cNvPr>
          <p:cNvSpPr txBox="1"/>
          <p:nvPr/>
        </p:nvSpPr>
        <p:spPr>
          <a:xfrm>
            <a:off x="-5104011" y="1094666"/>
            <a:ext cx="4885753"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GENUINE TRANSACTIONS</a:t>
            </a:r>
          </a:p>
        </p:txBody>
      </p:sp>
      <p:sp>
        <p:nvSpPr>
          <p:cNvPr id="19" name="TextBox 18">
            <a:extLst>
              <a:ext uri="{FF2B5EF4-FFF2-40B4-BE49-F238E27FC236}">
                <a16:creationId xmlns:a16="http://schemas.microsoft.com/office/drawing/2014/main" id="{0150514A-A9F5-4D3F-B336-AEE94F892B3A}"/>
              </a:ext>
            </a:extLst>
          </p:cNvPr>
          <p:cNvSpPr txBox="1"/>
          <p:nvPr/>
        </p:nvSpPr>
        <p:spPr>
          <a:xfrm>
            <a:off x="745250" y="1095353"/>
            <a:ext cx="3882887"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DATASET</a:t>
            </a:r>
          </a:p>
        </p:txBody>
      </p:sp>
      <p:sp>
        <p:nvSpPr>
          <p:cNvPr id="20" name="TextBox 19">
            <a:extLst>
              <a:ext uri="{FF2B5EF4-FFF2-40B4-BE49-F238E27FC236}">
                <a16:creationId xmlns:a16="http://schemas.microsoft.com/office/drawing/2014/main" id="{88E28254-2067-4CF9-A8DB-B82C85266777}"/>
              </a:ext>
            </a:extLst>
          </p:cNvPr>
          <p:cNvSpPr txBox="1"/>
          <p:nvPr/>
        </p:nvSpPr>
        <p:spPr>
          <a:xfrm>
            <a:off x="12939918" y="284692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APPROACH ON HOW TO USE THE DATA</a:t>
            </a:r>
          </a:p>
        </p:txBody>
      </p:sp>
      <p:sp>
        <p:nvSpPr>
          <p:cNvPr id="21" name="TextBox 20">
            <a:extLst>
              <a:ext uri="{FF2B5EF4-FFF2-40B4-BE49-F238E27FC236}">
                <a16:creationId xmlns:a16="http://schemas.microsoft.com/office/drawing/2014/main" id="{C54BC421-CB7E-47E2-B578-85B7E9DB910D}"/>
              </a:ext>
            </a:extLst>
          </p:cNvPr>
          <p:cNvSpPr txBox="1"/>
          <p:nvPr/>
        </p:nvSpPr>
        <p:spPr>
          <a:xfrm>
            <a:off x="12939918" y="3417842"/>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FRAUD DATA</a:t>
            </a:r>
          </a:p>
        </p:txBody>
      </p:sp>
      <p:sp>
        <p:nvSpPr>
          <p:cNvPr id="22" name="TextBox 21">
            <a:extLst>
              <a:ext uri="{FF2B5EF4-FFF2-40B4-BE49-F238E27FC236}">
                <a16:creationId xmlns:a16="http://schemas.microsoft.com/office/drawing/2014/main" id="{E1910776-41CD-420A-AC57-1FC157CA7CDE}"/>
              </a:ext>
            </a:extLst>
          </p:cNvPr>
          <p:cNvSpPr txBox="1"/>
          <p:nvPr/>
        </p:nvSpPr>
        <p:spPr>
          <a:xfrm>
            <a:off x="12939918" y="3988763"/>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12939918" y="4559684"/>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0" name="Graphic 29" descr="Transfer with solid fill">
            <a:extLst>
              <a:ext uri="{FF2B5EF4-FFF2-40B4-BE49-F238E27FC236}">
                <a16:creationId xmlns:a16="http://schemas.microsoft.com/office/drawing/2014/main" id="{EFEEECE0-E4B3-420C-A57D-DA1D2A5A5CD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43874" y="1147316"/>
            <a:ext cx="365760" cy="365760"/>
          </a:xfrm>
          <a:prstGeom prst="rect">
            <a:avLst/>
          </a:prstGeom>
        </p:spPr>
      </p:pic>
      <p:pic>
        <p:nvPicPr>
          <p:cNvPr id="27" name="Graphic 26" descr="Database with solid fill">
            <a:extLst>
              <a:ext uri="{FF2B5EF4-FFF2-40B4-BE49-F238E27FC236}">
                <a16:creationId xmlns:a16="http://schemas.microsoft.com/office/drawing/2014/main" id="{AAF646CD-4E5B-47BC-968A-E458A38F759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4112" y="1147316"/>
            <a:ext cx="365760" cy="365760"/>
          </a:xfrm>
          <a:prstGeom prst="rect">
            <a:avLst/>
          </a:prstGeom>
        </p:spPr>
      </p:pic>
      <p:sp>
        <p:nvSpPr>
          <p:cNvPr id="7" name="TextBox 6">
            <a:extLst>
              <a:ext uri="{FF2B5EF4-FFF2-40B4-BE49-F238E27FC236}">
                <a16:creationId xmlns:a16="http://schemas.microsoft.com/office/drawing/2014/main" id="{B745EF95-BED8-40FE-8C88-4B434C8ADA70}"/>
              </a:ext>
            </a:extLst>
          </p:cNvPr>
          <p:cNvSpPr txBox="1"/>
          <p:nvPr/>
        </p:nvSpPr>
        <p:spPr>
          <a:xfrm>
            <a:off x="777723" y="1678919"/>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STEP</a:t>
            </a:r>
          </a:p>
        </p:txBody>
      </p:sp>
      <p:sp>
        <p:nvSpPr>
          <p:cNvPr id="29" name="TextBox 28">
            <a:extLst>
              <a:ext uri="{FF2B5EF4-FFF2-40B4-BE49-F238E27FC236}">
                <a16:creationId xmlns:a16="http://schemas.microsoft.com/office/drawing/2014/main" id="{95E2FC27-2DEC-4705-814A-D4998AE044CC}"/>
              </a:ext>
            </a:extLst>
          </p:cNvPr>
          <p:cNvSpPr txBox="1"/>
          <p:nvPr/>
        </p:nvSpPr>
        <p:spPr>
          <a:xfrm>
            <a:off x="777723" y="2143903"/>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TYPE</a:t>
            </a:r>
          </a:p>
        </p:txBody>
      </p:sp>
      <p:sp>
        <p:nvSpPr>
          <p:cNvPr id="31" name="TextBox 30">
            <a:extLst>
              <a:ext uri="{FF2B5EF4-FFF2-40B4-BE49-F238E27FC236}">
                <a16:creationId xmlns:a16="http://schemas.microsoft.com/office/drawing/2014/main" id="{6E796585-4B9E-489D-97D5-98694A690C7F}"/>
              </a:ext>
            </a:extLst>
          </p:cNvPr>
          <p:cNvSpPr txBox="1"/>
          <p:nvPr/>
        </p:nvSpPr>
        <p:spPr>
          <a:xfrm>
            <a:off x="777723" y="2608887"/>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AMOUNT</a:t>
            </a:r>
          </a:p>
        </p:txBody>
      </p:sp>
      <p:sp>
        <p:nvSpPr>
          <p:cNvPr id="32" name="TextBox 31">
            <a:extLst>
              <a:ext uri="{FF2B5EF4-FFF2-40B4-BE49-F238E27FC236}">
                <a16:creationId xmlns:a16="http://schemas.microsoft.com/office/drawing/2014/main" id="{2B53510A-A1B7-44D1-B47C-AC1906CD9A8D}"/>
              </a:ext>
            </a:extLst>
          </p:cNvPr>
          <p:cNvSpPr txBox="1"/>
          <p:nvPr/>
        </p:nvSpPr>
        <p:spPr>
          <a:xfrm>
            <a:off x="777723" y="3073871"/>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NAME ORG</a:t>
            </a:r>
          </a:p>
        </p:txBody>
      </p:sp>
      <p:sp>
        <p:nvSpPr>
          <p:cNvPr id="34" name="TextBox 33">
            <a:extLst>
              <a:ext uri="{FF2B5EF4-FFF2-40B4-BE49-F238E27FC236}">
                <a16:creationId xmlns:a16="http://schemas.microsoft.com/office/drawing/2014/main" id="{2EA4EB1A-FC37-4D13-B8AE-EA6D47003ED9}"/>
              </a:ext>
            </a:extLst>
          </p:cNvPr>
          <p:cNvSpPr txBox="1"/>
          <p:nvPr/>
        </p:nvSpPr>
        <p:spPr>
          <a:xfrm>
            <a:off x="777723" y="3538855"/>
            <a:ext cx="2347998"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OLD BALANCE ORG</a:t>
            </a:r>
          </a:p>
        </p:txBody>
      </p:sp>
      <p:sp>
        <p:nvSpPr>
          <p:cNvPr id="36" name="TextBox 35">
            <a:extLst>
              <a:ext uri="{FF2B5EF4-FFF2-40B4-BE49-F238E27FC236}">
                <a16:creationId xmlns:a16="http://schemas.microsoft.com/office/drawing/2014/main" id="{73C3E703-6C52-4DE9-AF70-5AD5B31ACCE6}"/>
              </a:ext>
            </a:extLst>
          </p:cNvPr>
          <p:cNvSpPr txBox="1"/>
          <p:nvPr/>
        </p:nvSpPr>
        <p:spPr>
          <a:xfrm>
            <a:off x="777723" y="4003839"/>
            <a:ext cx="2521856"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NEW BALANCE ORG</a:t>
            </a:r>
          </a:p>
        </p:txBody>
      </p:sp>
      <p:sp>
        <p:nvSpPr>
          <p:cNvPr id="37" name="TextBox 36">
            <a:extLst>
              <a:ext uri="{FF2B5EF4-FFF2-40B4-BE49-F238E27FC236}">
                <a16:creationId xmlns:a16="http://schemas.microsoft.com/office/drawing/2014/main" id="{419F3DCE-5F9E-437C-8BA1-5FA89919A541}"/>
              </a:ext>
            </a:extLst>
          </p:cNvPr>
          <p:cNvSpPr txBox="1"/>
          <p:nvPr/>
        </p:nvSpPr>
        <p:spPr>
          <a:xfrm>
            <a:off x="777723" y="4468823"/>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NAME DEST</a:t>
            </a:r>
          </a:p>
        </p:txBody>
      </p:sp>
      <p:sp>
        <p:nvSpPr>
          <p:cNvPr id="38" name="TextBox 37">
            <a:extLst>
              <a:ext uri="{FF2B5EF4-FFF2-40B4-BE49-F238E27FC236}">
                <a16:creationId xmlns:a16="http://schemas.microsoft.com/office/drawing/2014/main" id="{03B7BCB6-5874-4A6C-8900-37EC6ECFB301}"/>
              </a:ext>
            </a:extLst>
          </p:cNvPr>
          <p:cNvSpPr txBox="1"/>
          <p:nvPr/>
        </p:nvSpPr>
        <p:spPr>
          <a:xfrm>
            <a:off x="777723" y="4933807"/>
            <a:ext cx="2521856"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OLD BALANCE DEST</a:t>
            </a:r>
          </a:p>
        </p:txBody>
      </p:sp>
      <p:sp>
        <p:nvSpPr>
          <p:cNvPr id="39" name="TextBox 38">
            <a:extLst>
              <a:ext uri="{FF2B5EF4-FFF2-40B4-BE49-F238E27FC236}">
                <a16:creationId xmlns:a16="http://schemas.microsoft.com/office/drawing/2014/main" id="{EFE86BEB-C6AB-45E5-A18E-09DF4474C682}"/>
              </a:ext>
            </a:extLst>
          </p:cNvPr>
          <p:cNvSpPr txBox="1"/>
          <p:nvPr/>
        </p:nvSpPr>
        <p:spPr>
          <a:xfrm>
            <a:off x="777723" y="5398791"/>
            <a:ext cx="2521856"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NEW BALANCE DEST</a:t>
            </a:r>
          </a:p>
        </p:txBody>
      </p:sp>
      <p:sp>
        <p:nvSpPr>
          <p:cNvPr id="40" name="TextBox 39">
            <a:extLst>
              <a:ext uri="{FF2B5EF4-FFF2-40B4-BE49-F238E27FC236}">
                <a16:creationId xmlns:a16="http://schemas.microsoft.com/office/drawing/2014/main" id="{1235BD75-6F7B-4479-A897-04521A819964}"/>
              </a:ext>
            </a:extLst>
          </p:cNvPr>
          <p:cNvSpPr txBox="1"/>
          <p:nvPr/>
        </p:nvSpPr>
        <p:spPr>
          <a:xfrm>
            <a:off x="777723" y="5863775"/>
            <a:ext cx="2094632"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IS FRAUD</a:t>
            </a:r>
          </a:p>
        </p:txBody>
      </p:sp>
      <p:sp>
        <p:nvSpPr>
          <p:cNvPr id="41" name="TextBox 40">
            <a:extLst>
              <a:ext uri="{FF2B5EF4-FFF2-40B4-BE49-F238E27FC236}">
                <a16:creationId xmlns:a16="http://schemas.microsoft.com/office/drawing/2014/main" id="{2A2CC0AC-7858-4188-860B-FC07DECF53B1}"/>
              </a:ext>
            </a:extLst>
          </p:cNvPr>
          <p:cNvSpPr txBox="1"/>
          <p:nvPr/>
        </p:nvSpPr>
        <p:spPr>
          <a:xfrm>
            <a:off x="777723" y="6328757"/>
            <a:ext cx="2347998"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IS FLAGGED FRAUD</a:t>
            </a:r>
          </a:p>
        </p:txBody>
      </p:sp>
      <p:sp>
        <p:nvSpPr>
          <p:cNvPr id="10" name="TextBox 9">
            <a:extLst>
              <a:ext uri="{FF2B5EF4-FFF2-40B4-BE49-F238E27FC236}">
                <a16:creationId xmlns:a16="http://schemas.microsoft.com/office/drawing/2014/main" id="{BC98803D-9AC1-4BD7-96F6-70C6DBBA4B69}"/>
              </a:ext>
            </a:extLst>
          </p:cNvPr>
          <p:cNvSpPr txBox="1"/>
          <p:nvPr/>
        </p:nvSpPr>
        <p:spPr>
          <a:xfrm>
            <a:off x="3299579" y="1678919"/>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Tells about the unit of Time</a:t>
            </a:r>
          </a:p>
        </p:txBody>
      </p:sp>
      <p:sp>
        <p:nvSpPr>
          <p:cNvPr id="42" name="TextBox 41">
            <a:extLst>
              <a:ext uri="{FF2B5EF4-FFF2-40B4-BE49-F238E27FC236}">
                <a16:creationId xmlns:a16="http://schemas.microsoft.com/office/drawing/2014/main" id="{B822A4F2-2FE8-4A27-A578-A2A20C12DC80}"/>
              </a:ext>
            </a:extLst>
          </p:cNvPr>
          <p:cNvSpPr txBox="1"/>
          <p:nvPr/>
        </p:nvSpPr>
        <p:spPr>
          <a:xfrm>
            <a:off x="3299579" y="2143903"/>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Type of Transaction Done</a:t>
            </a:r>
          </a:p>
        </p:txBody>
      </p:sp>
      <p:sp>
        <p:nvSpPr>
          <p:cNvPr id="43" name="TextBox 42">
            <a:extLst>
              <a:ext uri="{FF2B5EF4-FFF2-40B4-BE49-F238E27FC236}">
                <a16:creationId xmlns:a16="http://schemas.microsoft.com/office/drawing/2014/main" id="{72570BFD-B98E-4479-8DE4-26DD2E281E31}"/>
              </a:ext>
            </a:extLst>
          </p:cNvPr>
          <p:cNvSpPr txBox="1"/>
          <p:nvPr/>
        </p:nvSpPr>
        <p:spPr>
          <a:xfrm>
            <a:off x="3299579" y="2608887"/>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The total amount of Transaction</a:t>
            </a:r>
          </a:p>
        </p:txBody>
      </p:sp>
      <p:sp>
        <p:nvSpPr>
          <p:cNvPr id="44" name="TextBox 43">
            <a:extLst>
              <a:ext uri="{FF2B5EF4-FFF2-40B4-BE49-F238E27FC236}">
                <a16:creationId xmlns:a16="http://schemas.microsoft.com/office/drawing/2014/main" id="{FC652F5E-F4AC-4AF3-9914-D677ED09C7D4}"/>
              </a:ext>
            </a:extLst>
          </p:cNvPr>
          <p:cNvSpPr txBox="1"/>
          <p:nvPr/>
        </p:nvSpPr>
        <p:spPr>
          <a:xfrm>
            <a:off x="3299579" y="3073871"/>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Account that starts the Transaction</a:t>
            </a:r>
          </a:p>
        </p:txBody>
      </p:sp>
      <p:sp>
        <p:nvSpPr>
          <p:cNvPr id="45" name="TextBox 44">
            <a:extLst>
              <a:ext uri="{FF2B5EF4-FFF2-40B4-BE49-F238E27FC236}">
                <a16:creationId xmlns:a16="http://schemas.microsoft.com/office/drawing/2014/main" id="{8C031FA3-C62F-4A3D-9A2F-6D6CDC66B25F}"/>
              </a:ext>
            </a:extLst>
          </p:cNvPr>
          <p:cNvSpPr txBox="1"/>
          <p:nvPr/>
        </p:nvSpPr>
        <p:spPr>
          <a:xfrm>
            <a:off x="3299579" y="3538855"/>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Balance of the sender’s account before Transaction</a:t>
            </a:r>
          </a:p>
        </p:txBody>
      </p:sp>
      <p:sp>
        <p:nvSpPr>
          <p:cNvPr id="46" name="TextBox 45">
            <a:extLst>
              <a:ext uri="{FF2B5EF4-FFF2-40B4-BE49-F238E27FC236}">
                <a16:creationId xmlns:a16="http://schemas.microsoft.com/office/drawing/2014/main" id="{9D99C920-F0A5-4E1E-A95F-D12F56E4AFA8}"/>
              </a:ext>
            </a:extLst>
          </p:cNvPr>
          <p:cNvSpPr txBox="1"/>
          <p:nvPr/>
        </p:nvSpPr>
        <p:spPr>
          <a:xfrm>
            <a:off x="3299579" y="4003839"/>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Balance of the sender’s account after Transaction</a:t>
            </a:r>
          </a:p>
        </p:txBody>
      </p:sp>
      <p:sp>
        <p:nvSpPr>
          <p:cNvPr id="47" name="TextBox 46">
            <a:extLst>
              <a:ext uri="{FF2B5EF4-FFF2-40B4-BE49-F238E27FC236}">
                <a16:creationId xmlns:a16="http://schemas.microsoft.com/office/drawing/2014/main" id="{5158859A-C41C-4ED5-93DC-5608DD7ECDE7}"/>
              </a:ext>
            </a:extLst>
          </p:cNvPr>
          <p:cNvSpPr txBox="1"/>
          <p:nvPr/>
        </p:nvSpPr>
        <p:spPr>
          <a:xfrm>
            <a:off x="3299579" y="4468823"/>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Account that receives the Transaction</a:t>
            </a:r>
          </a:p>
        </p:txBody>
      </p:sp>
      <p:sp>
        <p:nvSpPr>
          <p:cNvPr id="48" name="TextBox 47">
            <a:extLst>
              <a:ext uri="{FF2B5EF4-FFF2-40B4-BE49-F238E27FC236}">
                <a16:creationId xmlns:a16="http://schemas.microsoft.com/office/drawing/2014/main" id="{AC93FC5F-3E23-4F09-ACD8-D1C9F27EC2F8}"/>
              </a:ext>
            </a:extLst>
          </p:cNvPr>
          <p:cNvSpPr txBox="1"/>
          <p:nvPr/>
        </p:nvSpPr>
        <p:spPr>
          <a:xfrm>
            <a:off x="3299579" y="4933807"/>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Balance of the receiver’s account before Transaction</a:t>
            </a:r>
          </a:p>
        </p:txBody>
      </p:sp>
      <p:sp>
        <p:nvSpPr>
          <p:cNvPr id="49" name="TextBox 48">
            <a:extLst>
              <a:ext uri="{FF2B5EF4-FFF2-40B4-BE49-F238E27FC236}">
                <a16:creationId xmlns:a16="http://schemas.microsoft.com/office/drawing/2014/main" id="{B7B7A1EF-2BF5-4C99-8731-8E5B1ECA64C4}"/>
              </a:ext>
            </a:extLst>
          </p:cNvPr>
          <p:cNvSpPr txBox="1"/>
          <p:nvPr/>
        </p:nvSpPr>
        <p:spPr>
          <a:xfrm>
            <a:off x="3299579" y="5398791"/>
            <a:ext cx="8114698" cy="365760"/>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Balance of the receiver’s account after Transaction</a:t>
            </a:r>
          </a:p>
          <a:p>
            <a:endParaRPr lang="en-US" dirty="0">
              <a:solidFill>
                <a:schemeClr val="bg1"/>
              </a:solidFill>
              <a:latin typeface="Poppins" panose="00000500000000000000" pitchFamily="2" charset="0"/>
              <a:cs typeface="Poppins" panose="00000500000000000000" pitchFamily="2" charset="0"/>
            </a:endParaRPr>
          </a:p>
        </p:txBody>
      </p:sp>
      <p:sp>
        <p:nvSpPr>
          <p:cNvPr id="50" name="TextBox 49">
            <a:extLst>
              <a:ext uri="{FF2B5EF4-FFF2-40B4-BE49-F238E27FC236}">
                <a16:creationId xmlns:a16="http://schemas.microsoft.com/office/drawing/2014/main" id="{1CCF78E3-956A-4FC4-B763-E71D8D36C9A3}"/>
              </a:ext>
            </a:extLst>
          </p:cNvPr>
          <p:cNvSpPr txBox="1"/>
          <p:nvPr/>
        </p:nvSpPr>
        <p:spPr>
          <a:xfrm>
            <a:off x="3299579" y="5863775"/>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Transaction is Fraud or Genuine</a:t>
            </a:r>
          </a:p>
        </p:txBody>
      </p:sp>
      <p:sp>
        <p:nvSpPr>
          <p:cNvPr id="51" name="TextBox 50">
            <a:extLst>
              <a:ext uri="{FF2B5EF4-FFF2-40B4-BE49-F238E27FC236}">
                <a16:creationId xmlns:a16="http://schemas.microsoft.com/office/drawing/2014/main" id="{C2705B5B-9231-4AF1-AD39-0F2200480531}"/>
              </a:ext>
            </a:extLst>
          </p:cNvPr>
          <p:cNvSpPr txBox="1"/>
          <p:nvPr/>
        </p:nvSpPr>
        <p:spPr>
          <a:xfrm>
            <a:off x="3299579" y="6328759"/>
            <a:ext cx="8114698" cy="369332"/>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Flagged as Fraud or Genuine</a:t>
            </a:r>
          </a:p>
        </p:txBody>
      </p:sp>
    </p:spTree>
    <p:extLst>
      <p:ext uri="{BB962C8B-B14F-4D97-AF65-F5344CB8AC3E}">
        <p14:creationId xmlns:p14="http://schemas.microsoft.com/office/powerpoint/2010/main" val="338616332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0-#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1000" fill="hold"/>
                                        <p:tgtEl>
                                          <p:spTgt spid="29"/>
                                        </p:tgtEl>
                                        <p:attrNameLst>
                                          <p:attrName>ppt_x</p:attrName>
                                        </p:attrNameLst>
                                      </p:cBhvr>
                                      <p:tavLst>
                                        <p:tav tm="0">
                                          <p:val>
                                            <p:strVal val="0-#ppt_w/2"/>
                                          </p:val>
                                        </p:tav>
                                        <p:tav tm="100000">
                                          <p:val>
                                            <p:strVal val="#ppt_x"/>
                                          </p:val>
                                        </p:tav>
                                      </p:tavLst>
                                    </p:anim>
                                    <p:anim calcmode="lin" valueType="num">
                                      <p:cBhvr additive="base">
                                        <p:cTn id="12" dur="1000" fill="hold"/>
                                        <p:tgtEl>
                                          <p:spTgt spid="2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50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1000" fill="hold"/>
                                        <p:tgtEl>
                                          <p:spTgt spid="31"/>
                                        </p:tgtEl>
                                        <p:attrNameLst>
                                          <p:attrName>ppt_x</p:attrName>
                                        </p:attrNameLst>
                                      </p:cBhvr>
                                      <p:tavLst>
                                        <p:tav tm="0">
                                          <p:val>
                                            <p:strVal val="0-#ppt_w/2"/>
                                          </p:val>
                                        </p:tav>
                                        <p:tav tm="100000">
                                          <p:val>
                                            <p:strVal val="#ppt_x"/>
                                          </p:val>
                                        </p:tav>
                                      </p:tavLst>
                                    </p:anim>
                                    <p:anim calcmode="lin" valueType="num">
                                      <p:cBhvr additive="base">
                                        <p:cTn id="16" dur="1000" fill="hold"/>
                                        <p:tgtEl>
                                          <p:spTgt spid="3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750"/>
                                  </p:stCondLst>
                                  <p:childTnLst>
                                    <p:set>
                                      <p:cBhvr>
                                        <p:cTn id="18" dur="1" fill="hold">
                                          <p:stCondLst>
                                            <p:cond delay="0"/>
                                          </p:stCondLst>
                                        </p:cTn>
                                        <p:tgtEl>
                                          <p:spTgt spid="32"/>
                                        </p:tgtEl>
                                        <p:attrNameLst>
                                          <p:attrName>style.visibility</p:attrName>
                                        </p:attrNameLst>
                                      </p:cBhvr>
                                      <p:to>
                                        <p:strVal val="visible"/>
                                      </p:to>
                                    </p:set>
                                    <p:anim calcmode="lin" valueType="num">
                                      <p:cBhvr additive="base">
                                        <p:cTn id="19" dur="1000" fill="hold"/>
                                        <p:tgtEl>
                                          <p:spTgt spid="32"/>
                                        </p:tgtEl>
                                        <p:attrNameLst>
                                          <p:attrName>ppt_x</p:attrName>
                                        </p:attrNameLst>
                                      </p:cBhvr>
                                      <p:tavLst>
                                        <p:tav tm="0">
                                          <p:val>
                                            <p:strVal val="0-#ppt_w/2"/>
                                          </p:val>
                                        </p:tav>
                                        <p:tav tm="100000">
                                          <p:val>
                                            <p:strVal val="#ppt_x"/>
                                          </p:val>
                                        </p:tav>
                                      </p:tavLst>
                                    </p:anim>
                                    <p:anim calcmode="lin" valueType="num">
                                      <p:cBhvr additive="base">
                                        <p:cTn id="20" dur="1000" fill="hold"/>
                                        <p:tgtEl>
                                          <p:spTgt spid="32"/>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1000"/>
                                  </p:stCondLst>
                                  <p:childTnLst>
                                    <p:set>
                                      <p:cBhvr>
                                        <p:cTn id="22" dur="1" fill="hold">
                                          <p:stCondLst>
                                            <p:cond delay="0"/>
                                          </p:stCondLst>
                                        </p:cTn>
                                        <p:tgtEl>
                                          <p:spTgt spid="34"/>
                                        </p:tgtEl>
                                        <p:attrNameLst>
                                          <p:attrName>style.visibility</p:attrName>
                                        </p:attrNameLst>
                                      </p:cBhvr>
                                      <p:to>
                                        <p:strVal val="visible"/>
                                      </p:to>
                                    </p:set>
                                    <p:anim calcmode="lin" valueType="num">
                                      <p:cBhvr additive="base">
                                        <p:cTn id="23" dur="1000" fill="hold"/>
                                        <p:tgtEl>
                                          <p:spTgt spid="34"/>
                                        </p:tgtEl>
                                        <p:attrNameLst>
                                          <p:attrName>ppt_x</p:attrName>
                                        </p:attrNameLst>
                                      </p:cBhvr>
                                      <p:tavLst>
                                        <p:tav tm="0">
                                          <p:val>
                                            <p:strVal val="0-#ppt_w/2"/>
                                          </p:val>
                                        </p:tav>
                                        <p:tav tm="100000">
                                          <p:val>
                                            <p:strVal val="#ppt_x"/>
                                          </p:val>
                                        </p:tav>
                                      </p:tavLst>
                                    </p:anim>
                                    <p:anim calcmode="lin" valueType="num">
                                      <p:cBhvr additive="base">
                                        <p:cTn id="24" dur="1000" fill="hold"/>
                                        <p:tgtEl>
                                          <p:spTgt spid="34"/>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1250"/>
                                  </p:stCondLst>
                                  <p:childTnLst>
                                    <p:set>
                                      <p:cBhvr>
                                        <p:cTn id="26" dur="1" fill="hold">
                                          <p:stCondLst>
                                            <p:cond delay="0"/>
                                          </p:stCondLst>
                                        </p:cTn>
                                        <p:tgtEl>
                                          <p:spTgt spid="36"/>
                                        </p:tgtEl>
                                        <p:attrNameLst>
                                          <p:attrName>style.visibility</p:attrName>
                                        </p:attrNameLst>
                                      </p:cBhvr>
                                      <p:to>
                                        <p:strVal val="visible"/>
                                      </p:to>
                                    </p:set>
                                    <p:anim calcmode="lin" valueType="num">
                                      <p:cBhvr additive="base">
                                        <p:cTn id="27" dur="1000" fill="hold"/>
                                        <p:tgtEl>
                                          <p:spTgt spid="36"/>
                                        </p:tgtEl>
                                        <p:attrNameLst>
                                          <p:attrName>ppt_x</p:attrName>
                                        </p:attrNameLst>
                                      </p:cBhvr>
                                      <p:tavLst>
                                        <p:tav tm="0">
                                          <p:val>
                                            <p:strVal val="0-#ppt_w/2"/>
                                          </p:val>
                                        </p:tav>
                                        <p:tav tm="100000">
                                          <p:val>
                                            <p:strVal val="#ppt_x"/>
                                          </p:val>
                                        </p:tav>
                                      </p:tavLst>
                                    </p:anim>
                                    <p:anim calcmode="lin" valueType="num">
                                      <p:cBhvr additive="base">
                                        <p:cTn id="28" dur="1000" fill="hold"/>
                                        <p:tgtEl>
                                          <p:spTgt spid="36"/>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1500"/>
                                  </p:stCondLst>
                                  <p:childTnLst>
                                    <p:set>
                                      <p:cBhvr>
                                        <p:cTn id="30" dur="1" fill="hold">
                                          <p:stCondLst>
                                            <p:cond delay="0"/>
                                          </p:stCondLst>
                                        </p:cTn>
                                        <p:tgtEl>
                                          <p:spTgt spid="37"/>
                                        </p:tgtEl>
                                        <p:attrNameLst>
                                          <p:attrName>style.visibility</p:attrName>
                                        </p:attrNameLst>
                                      </p:cBhvr>
                                      <p:to>
                                        <p:strVal val="visible"/>
                                      </p:to>
                                    </p:set>
                                    <p:anim calcmode="lin" valueType="num">
                                      <p:cBhvr additive="base">
                                        <p:cTn id="31" dur="1000" fill="hold"/>
                                        <p:tgtEl>
                                          <p:spTgt spid="37"/>
                                        </p:tgtEl>
                                        <p:attrNameLst>
                                          <p:attrName>ppt_x</p:attrName>
                                        </p:attrNameLst>
                                      </p:cBhvr>
                                      <p:tavLst>
                                        <p:tav tm="0">
                                          <p:val>
                                            <p:strVal val="0-#ppt_w/2"/>
                                          </p:val>
                                        </p:tav>
                                        <p:tav tm="100000">
                                          <p:val>
                                            <p:strVal val="#ppt_x"/>
                                          </p:val>
                                        </p:tav>
                                      </p:tavLst>
                                    </p:anim>
                                    <p:anim calcmode="lin" valueType="num">
                                      <p:cBhvr additive="base">
                                        <p:cTn id="32" dur="1000" fill="hold"/>
                                        <p:tgtEl>
                                          <p:spTgt spid="37"/>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175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1000" fill="hold"/>
                                        <p:tgtEl>
                                          <p:spTgt spid="38"/>
                                        </p:tgtEl>
                                        <p:attrNameLst>
                                          <p:attrName>ppt_x</p:attrName>
                                        </p:attrNameLst>
                                      </p:cBhvr>
                                      <p:tavLst>
                                        <p:tav tm="0">
                                          <p:val>
                                            <p:strVal val="0-#ppt_w/2"/>
                                          </p:val>
                                        </p:tav>
                                        <p:tav tm="100000">
                                          <p:val>
                                            <p:strVal val="#ppt_x"/>
                                          </p:val>
                                        </p:tav>
                                      </p:tavLst>
                                    </p:anim>
                                    <p:anim calcmode="lin" valueType="num">
                                      <p:cBhvr additive="base">
                                        <p:cTn id="36" dur="1000" fill="hold"/>
                                        <p:tgtEl>
                                          <p:spTgt spid="38"/>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2000"/>
                                  </p:stCondLst>
                                  <p:childTnLst>
                                    <p:set>
                                      <p:cBhvr>
                                        <p:cTn id="38" dur="1" fill="hold">
                                          <p:stCondLst>
                                            <p:cond delay="0"/>
                                          </p:stCondLst>
                                        </p:cTn>
                                        <p:tgtEl>
                                          <p:spTgt spid="39"/>
                                        </p:tgtEl>
                                        <p:attrNameLst>
                                          <p:attrName>style.visibility</p:attrName>
                                        </p:attrNameLst>
                                      </p:cBhvr>
                                      <p:to>
                                        <p:strVal val="visible"/>
                                      </p:to>
                                    </p:set>
                                    <p:anim calcmode="lin" valueType="num">
                                      <p:cBhvr additive="base">
                                        <p:cTn id="39" dur="1000" fill="hold"/>
                                        <p:tgtEl>
                                          <p:spTgt spid="39"/>
                                        </p:tgtEl>
                                        <p:attrNameLst>
                                          <p:attrName>ppt_x</p:attrName>
                                        </p:attrNameLst>
                                      </p:cBhvr>
                                      <p:tavLst>
                                        <p:tav tm="0">
                                          <p:val>
                                            <p:strVal val="0-#ppt_w/2"/>
                                          </p:val>
                                        </p:tav>
                                        <p:tav tm="100000">
                                          <p:val>
                                            <p:strVal val="#ppt_x"/>
                                          </p:val>
                                        </p:tav>
                                      </p:tavLst>
                                    </p:anim>
                                    <p:anim calcmode="lin" valueType="num">
                                      <p:cBhvr additive="base">
                                        <p:cTn id="40" dur="1000" fill="hold"/>
                                        <p:tgtEl>
                                          <p:spTgt spid="39"/>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2250"/>
                                  </p:stCondLst>
                                  <p:childTnLst>
                                    <p:set>
                                      <p:cBhvr>
                                        <p:cTn id="42" dur="1" fill="hold">
                                          <p:stCondLst>
                                            <p:cond delay="0"/>
                                          </p:stCondLst>
                                        </p:cTn>
                                        <p:tgtEl>
                                          <p:spTgt spid="40"/>
                                        </p:tgtEl>
                                        <p:attrNameLst>
                                          <p:attrName>style.visibility</p:attrName>
                                        </p:attrNameLst>
                                      </p:cBhvr>
                                      <p:to>
                                        <p:strVal val="visible"/>
                                      </p:to>
                                    </p:set>
                                    <p:anim calcmode="lin" valueType="num">
                                      <p:cBhvr additive="base">
                                        <p:cTn id="43" dur="1000" fill="hold"/>
                                        <p:tgtEl>
                                          <p:spTgt spid="40"/>
                                        </p:tgtEl>
                                        <p:attrNameLst>
                                          <p:attrName>ppt_x</p:attrName>
                                        </p:attrNameLst>
                                      </p:cBhvr>
                                      <p:tavLst>
                                        <p:tav tm="0">
                                          <p:val>
                                            <p:strVal val="0-#ppt_w/2"/>
                                          </p:val>
                                        </p:tav>
                                        <p:tav tm="100000">
                                          <p:val>
                                            <p:strVal val="#ppt_x"/>
                                          </p:val>
                                        </p:tav>
                                      </p:tavLst>
                                    </p:anim>
                                    <p:anim calcmode="lin" valueType="num">
                                      <p:cBhvr additive="base">
                                        <p:cTn id="44" dur="1000" fill="hold"/>
                                        <p:tgtEl>
                                          <p:spTgt spid="40"/>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2500"/>
                                  </p:stCondLst>
                                  <p:childTnLst>
                                    <p:set>
                                      <p:cBhvr>
                                        <p:cTn id="46" dur="1" fill="hold">
                                          <p:stCondLst>
                                            <p:cond delay="0"/>
                                          </p:stCondLst>
                                        </p:cTn>
                                        <p:tgtEl>
                                          <p:spTgt spid="41"/>
                                        </p:tgtEl>
                                        <p:attrNameLst>
                                          <p:attrName>style.visibility</p:attrName>
                                        </p:attrNameLst>
                                      </p:cBhvr>
                                      <p:to>
                                        <p:strVal val="visible"/>
                                      </p:to>
                                    </p:set>
                                    <p:anim calcmode="lin" valueType="num">
                                      <p:cBhvr additive="base">
                                        <p:cTn id="47" dur="1000" fill="hold"/>
                                        <p:tgtEl>
                                          <p:spTgt spid="41"/>
                                        </p:tgtEl>
                                        <p:attrNameLst>
                                          <p:attrName>ppt_x</p:attrName>
                                        </p:attrNameLst>
                                      </p:cBhvr>
                                      <p:tavLst>
                                        <p:tav tm="0">
                                          <p:val>
                                            <p:strVal val="0-#ppt_w/2"/>
                                          </p:val>
                                        </p:tav>
                                        <p:tav tm="100000">
                                          <p:val>
                                            <p:strVal val="#ppt_x"/>
                                          </p:val>
                                        </p:tav>
                                      </p:tavLst>
                                    </p:anim>
                                    <p:anim calcmode="lin" valueType="num">
                                      <p:cBhvr additive="base">
                                        <p:cTn id="48" dur="1000" fill="hold"/>
                                        <p:tgtEl>
                                          <p:spTgt spid="41"/>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0"/>
                                        </p:tgtEl>
                                        <p:attrNameLst>
                                          <p:attrName>style.visibility</p:attrName>
                                        </p:attrNameLst>
                                      </p:cBhvr>
                                      <p:to>
                                        <p:strVal val="visible"/>
                                      </p:to>
                                    </p:set>
                                    <p:anim calcmode="lin" valueType="num">
                                      <p:cBhvr additive="base">
                                        <p:cTn id="51" dur="1000" fill="hold"/>
                                        <p:tgtEl>
                                          <p:spTgt spid="10"/>
                                        </p:tgtEl>
                                        <p:attrNameLst>
                                          <p:attrName>ppt_x</p:attrName>
                                        </p:attrNameLst>
                                      </p:cBhvr>
                                      <p:tavLst>
                                        <p:tav tm="0">
                                          <p:val>
                                            <p:strVal val="1+#ppt_w/2"/>
                                          </p:val>
                                        </p:tav>
                                        <p:tav tm="100000">
                                          <p:val>
                                            <p:strVal val="#ppt_x"/>
                                          </p:val>
                                        </p:tav>
                                      </p:tavLst>
                                    </p:anim>
                                    <p:anim calcmode="lin" valueType="num">
                                      <p:cBhvr additive="base">
                                        <p:cTn id="52" dur="1000" fill="hold"/>
                                        <p:tgtEl>
                                          <p:spTgt spid="10"/>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250"/>
                                  </p:stCondLst>
                                  <p:childTnLst>
                                    <p:set>
                                      <p:cBhvr>
                                        <p:cTn id="54" dur="1" fill="hold">
                                          <p:stCondLst>
                                            <p:cond delay="0"/>
                                          </p:stCondLst>
                                        </p:cTn>
                                        <p:tgtEl>
                                          <p:spTgt spid="42"/>
                                        </p:tgtEl>
                                        <p:attrNameLst>
                                          <p:attrName>style.visibility</p:attrName>
                                        </p:attrNameLst>
                                      </p:cBhvr>
                                      <p:to>
                                        <p:strVal val="visible"/>
                                      </p:to>
                                    </p:set>
                                    <p:anim calcmode="lin" valueType="num">
                                      <p:cBhvr additive="base">
                                        <p:cTn id="55" dur="1000" fill="hold"/>
                                        <p:tgtEl>
                                          <p:spTgt spid="42"/>
                                        </p:tgtEl>
                                        <p:attrNameLst>
                                          <p:attrName>ppt_x</p:attrName>
                                        </p:attrNameLst>
                                      </p:cBhvr>
                                      <p:tavLst>
                                        <p:tav tm="0">
                                          <p:val>
                                            <p:strVal val="1+#ppt_w/2"/>
                                          </p:val>
                                        </p:tav>
                                        <p:tav tm="100000">
                                          <p:val>
                                            <p:strVal val="#ppt_x"/>
                                          </p:val>
                                        </p:tav>
                                      </p:tavLst>
                                    </p:anim>
                                    <p:anim calcmode="lin" valueType="num">
                                      <p:cBhvr additive="base">
                                        <p:cTn id="56" dur="1000" fill="hold"/>
                                        <p:tgtEl>
                                          <p:spTgt spid="42"/>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500"/>
                                  </p:stCondLst>
                                  <p:childTnLst>
                                    <p:set>
                                      <p:cBhvr>
                                        <p:cTn id="58" dur="1" fill="hold">
                                          <p:stCondLst>
                                            <p:cond delay="0"/>
                                          </p:stCondLst>
                                        </p:cTn>
                                        <p:tgtEl>
                                          <p:spTgt spid="43"/>
                                        </p:tgtEl>
                                        <p:attrNameLst>
                                          <p:attrName>style.visibility</p:attrName>
                                        </p:attrNameLst>
                                      </p:cBhvr>
                                      <p:to>
                                        <p:strVal val="visible"/>
                                      </p:to>
                                    </p:set>
                                    <p:anim calcmode="lin" valueType="num">
                                      <p:cBhvr additive="base">
                                        <p:cTn id="59" dur="1000" fill="hold"/>
                                        <p:tgtEl>
                                          <p:spTgt spid="43"/>
                                        </p:tgtEl>
                                        <p:attrNameLst>
                                          <p:attrName>ppt_x</p:attrName>
                                        </p:attrNameLst>
                                      </p:cBhvr>
                                      <p:tavLst>
                                        <p:tav tm="0">
                                          <p:val>
                                            <p:strVal val="1+#ppt_w/2"/>
                                          </p:val>
                                        </p:tav>
                                        <p:tav tm="100000">
                                          <p:val>
                                            <p:strVal val="#ppt_x"/>
                                          </p:val>
                                        </p:tav>
                                      </p:tavLst>
                                    </p:anim>
                                    <p:anim calcmode="lin" valueType="num">
                                      <p:cBhvr additive="base">
                                        <p:cTn id="60" dur="1000" fill="hold"/>
                                        <p:tgtEl>
                                          <p:spTgt spid="43"/>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750"/>
                                  </p:stCondLst>
                                  <p:childTnLst>
                                    <p:set>
                                      <p:cBhvr>
                                        <p:cTn id="62" dur="1" fill="hold">
                                          <p:stCondLst>
                                            <p:cond delay="0"/>
                                          </p:stCondLst>
                                        </p:cTn>
                                        <p:tgtEl>
                                          <p:spTgt spid="44"/>
                                        </p:tgtEl>
                                        <p:attrNameLst>
                                          <p:attrName>style.visibility</p:attrName>
                                        </p:attrNameLst>
                                      </p:cBhvr>
                                      <p:to>
                                        <p:strVal val="visible"/>
                                      </p:to>
                                    </p:set>
                                    <p:anim calcmode="lin" valueType="num">
                                      <p:cBhvr additive="base">
                                        <p:cTn id="63" dur="1000" fill="hold"/>
                                        <p:tgtEl>
                                          <p:spTgt spid="44"/>
                                        </p:tgtEl>
                                        <p:attrNameLst>
                                          <p:attrName>ppt_x</p:attrName>
                                        </p:attrNameLst>
                                      </p:cBhvr>
                                      <p:tavLst>
                                        <p:tav tm="0">
                                          <p:val>
                                            <p:strVal val="1+#ppt_w/2"/>
                                          </p:val>
                                        </p:tav>
                                        <p:tav tm="100000">
                                          <p:val>
                                            <p:strVal val="#ppt_x"/>
                                          </p:val>
                                        </p:tav>
                                      </p:tavLst>
                                    </p:anim>
                                    <p:anim calcmode="lin" valueType="num">
                                      <p:cBhvr additive="base">
                                        <p:cTn id="64" dur="1000" fill="hold"/>
                                        <p:tgtEl>
                                          <p:spTgt spid="44"/>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1000"/>
                                  </p:stCondLst>
                                  <p:childTnLst>
                                    <p:set>
                                      <p:cBhvr>
                                        <p:cTn id="66" dur="1" fill="hold">
                                          <p:stCondLst>
                                            <p:cond delay="0"/>
                                          </p:stCondLst>
                                        </p:cTn>
                                        <p:tgtEl>
                                          <p:spTgt spid="45"/>
                                        </p:tgtEl>
                                        <p:attrNameLst>
                                          <p:attrName>style.visibility</p:attrName>
                                        </p:attrNameLst>
                                      </p:cBhvr>
                                      <p:to>
                                        <p:strVal val="visible"/>
                                      </p:to>
                                    </p:set>
                                    <p:anim calcmode="lin" valueType="num">
                                      <p:cBhvr additive="base">
                                        <p:cTn id="67" dur="1000" fill="hold"/>
                                        <p:tgtEl>
                                          <p:spTgt spid="45"/>
                                        </p:tgtEl>
                                        <p:attrNameLst>
                                          <p:attrName>ppt_x</p:attrName>
                                        </p:attrNameLst>
                                      </p:cBhvr>
                                      <p:tavLst>
                                        <p:tav tm="0">
                                          <p:val>
                                            <p:strVal val="1+#ppt_w/2"/>
                                          </p:val>
                                        </p:tav>
                                        <p:tav tm="100000">
                                          <p:val>
                                            <p:strVal val="#ppt_x"/>
                                          </p:val>
                                        </p:tav>
                                      </p:tavLst>
                                    </p:anim>
                                    <p:anim calcmode="lin" valueType="num">
                                      <p:cBhvr additive="base">
                                        <p:cTn id="68" dur="1000" fill="hold"/>
                                        <p:tgtEl>
                                          <p:spTgt spid="45"/>
                                        </p:tgtEl>
                                        <p:attrNameLst>
                                          <p:attrName>ppt_y</p:attrName>
                                        </p:attrNameLst>
                                      </p:cBhvr>
                                      <p:tavLst>
                                        <p:tav tm="0">
                                          <p:val>
                                            <p:strVal val="#ppt_y"/>
                                          </p:val>
                                        </p:tav>
                                        <p:tav tm="100000">
                                          <p:val>
                                            <p:strVal val="#ppt_y"/>
                                          </p:val>
                                        </p:tav>
                                      </p:tavLst>
                                    </p:anim>
                                  </p:childTnLst>
                                </p:cTn>
                              </p:par>
                              <p:par>
                                <p:cTn id="69" presetID="2" presetClass="entr" presetSubtype="2" fill="hold" grpId="0" nodeType="withEffect">
                                  <p:stCondLst>
                                    <p:cond delay="1250"/>
                                  </p:stCondLst>
                                  <p:childTnLst>
                                    <p:set>
                                      <p:cBhvr>
                                        <p:cTn id="70" dur="1" fill="hold">
                                          <p:stCondLst>
                                            <p:cond delay="0"/>
                                          </p:stCondLst>
                                        </p:cTn>
                                        <p:tgtEl>
                                          <p:spTgt spid="46"/>
                                        </p:tgtEl>
                                        <p:attrNameLst>
                                          <p:attrName>style.visibility</p:attrName>
                                        </p:attrNameLst>
                                      </p:cBhvr>
                                      <p:to>
                                        <p:strVal val="visible"/>
                                      </p:to>
                                    </p:set>
                                    <p:anim calcmode="lin" valueType="num">
                                      <p:cBhvr additive="base">
                                        <p:cTn id="71" dur="1000" fill="hold"/>
                                        <p:tgtEl>
                                          <p:spTgt spid="46"/>
                                        </p:tgtEl>
                                        <p:attrNameLst>
                                          <p:attrName>ppt_x</p:attrName>
                                        </p:attrNameLst>
                                      </p:cBhvr>
                                      <p:tavLst>
                                        <p:tav tm="0">
                                          <p:val>
                                            <p:strVal val="1+#ppt_w/2"/>
                                          </p:val>
                                        </p:tav>
                                        <p:tav tm="100000">
                                          <p:val>
                                            <p:strVal val="#ppt_x"/>
                                          </p:val>
                                        </p:tav>
                                      </p:tavLst>
                                    </p:anim>
                                    <p:anim calcmode="lin" valueType="num">
                                      <p:cBhvr additive="base">
                                        <p:cTn id="72" dur="1000" fill="hold"/>
                                        <p:tgtEl>
                                          <p:spTgt spid="46"/>
                                        </p:tgtEl>
                                        <p:attrNameLst>
                                          <p:attrName>ppt_y</p:attrName>
                                        </p:attrNameLst>
                                      </p:cBhvr>
                                      <p:tavLst>
                                        <p:tav tm="0">
                                          <p:val>
                                            <p:strVal val="#ppt_y"/>
                                          </p:val>
                                        </p:tav>
                                        <p:tav tm="100000">
                                          <p:val>
                                            <p:strVal val="#ppt_y"/>
                                          </p:val>
                                        </p:tav>
                                      </p:tavLst>
                                    </p:anim>
                                  </p:childTnLst>
                                </p:cTn>
                              </p:par>
                              <p:par>
                                <p:cTn id="73" presetID="2" presetClass="entr" presetSubtype="2" fill="hold" grpId="0" nodeType="withEffect">
                                  <p:stCondLst>
                                    <p:cond delay="1500"/>
                                  </p:stCondLst>
                                  <p:childTnLst>
                                    <p:set>
                                      <p:cBhvr>
                                        <p:cTn id="74" dur="1" fill="hold">
                                          <p:stCondLst>
                                            <p:cond delay="0"/>
                                          </p:stCondLst>
                                        </p:cTn>
                                        <p:tgtEl>
                                          <p:spTgt spid="47"/>
                                        </p:tgtEl>
                                        <p:attrNameLst>
                                          <p:attrName>style.visibility</p:attrName>
                                        </p:attrNameLst>
                                      </p:cBhvr>
                                      <p:to>
                                        <p:strVal val="visible"/>
                                      </p:to>
                                    </p:set>
                                    <p:anim calcmode="lin" valueType="num">
                                      <p:cBhvr additive="base">
                                        <p:cTn id="75" dur="1000" fill="hold"/>
                                        <p:tgtEl>
                                          <p:spTgt spid="47"/>
                                        </p:tgtEl>
                                        <p:attrNameLst>
                                          <p:attrName>ppt_x</p:attrName>
                                        </p:attrNameLst>
                                      </p:cBhvr>
                                      <p:tavLst>
                                        <p:tav tm="0">
                                          <p:val>
                                            <p:strVal val="1+#ppt_w/2"/>
                                          </p:val>
                                        </p:tav>
                                        <p:tav tm="100000">
                                          <p:val>
                                            <p:strVal val="#ppt_x"/>
                                          </p:val>
                                        </p:tav>
                                      </p:tavLst>
                                    </p:anim>
                                    <p:anim calcmode="lin" valueType="num">
                                      <p:cBhvr additive="base">
                                        <p:cTn id="76" dur="1000" fill="hold"/>
                                        <p:tgtEl>
                                          <p:spTgt spid="47"/>
                                        </p:tgtEl>
                                        <p:attrNameLst>
                                          <p:attrName>ppt_y</p:attrName>
                                        </p:attrNameLst>
                                      </p:cBhvr>
                                      <p:tavLst>
                                        <p:tav tm="0">
                                          <p:val>
                                            <p:strVal val="#ppt_y"/>
                                          </p:val>
                                        </p:tav>
                                        <p:tav tm="100000">
                                          <p:val>
                                            <p:strVal val="#ppt_y"/>
                                          </p:val>
                                        </p:tav>
                                      </p:tavLst>
                                    </p:anim>
                                  </p:childTnLst>
                                </p:cTn>
                              </p:par>
                              <p:par>
                                <p:cTn id="77" presetID="2" presetClass="entr" presetSubtype="2" fill="hold" grpId="0" nodeType="withEffect">
                                  <p:stCondLst>
                                    <p:cond delay="1750"/>
                                  </p:stCondLst>
                                  <p:childTnLst>
                                    <p:set>
                                      <p:cBhvr>
                                        <p:cTn id="78" dur="1" fill="hold">
                                          <p:stCondLst>
                                            <p:cond delay="0"/>
                                          </p:stCondLst>
                                        </p:cTn>
                                        <p:tgtEl>
                                          <p:spTgt spid="48"/>
                                        </p:tgtEl>
                                        <p:attrNameLst>
                                          <p:attrName>style.visibility</p:attrName>
                                        </p:attrNameLst>
                                      </p:cBhvr>
                                      <p:to>
                                        <p:strVal val="visible"/>
                                      </p:to>
                                    </p:set>
                                    <p:anim calcmode="lin" valueType="num">
                                      <p:cBhvr additive="base">
                                        <p:cTn id="79" dur="1000" fill="hold"/>
                                        <p:tgtEl>
                                          <p:spTgt spid="48"/>
                                        </p:tgtEl>
                                        <p:attrNameLst>
                                          <p:attrName>ppt_x</p:attrName>
                                        </p:attrNameLst>
                                      </p:cBhvr>
                                      <p:tavLst>
                                        <p:tav tm="0">
                                          <p:val>
                                            <p:strVal val="1+#ppt_w/2"/>
                                          </p:val>
                                        </p:tav>
                                        <p:tav tm="100000">
                                          <p:val>
                                            <p:strVal val="#ppt_x"/>
                                          </p:val>
                                        </p:tav>
                                      </p:tavLst>
                                    </p:anim>
                                    <p:anim calcmode="lin" valueType="num">
                                      <p:cBhvr additive="base">
                                        <p:cTn id="80" dur="1000" fill="hold"/>
                                        <p:tgtEl>
                                          <p:spTgt spid="48"/>
                                        </p:tgtEl>
                                        <p:attrNameLst>
                                          <p:attrName>ppt_y</p:attrName>
                                        </p:attrNameLst>
                                      </p:cBhvr>
                                      <p:tavLst>
                                        <p:tav tm="0">
                                          <p:val>
                                            <p:strVal val="#ppt_y"/>
                                          </p:val>
                                        </p:tav>
                                        <p:tav tm="100000">
                                          <p:val>
                                            <p:strVal val="#ppt_y"/>
                                          </p:val>
                                        </p:tav>
                                      </p:tavLst>
                                    </p:anim>
                                  </p:childTnLst>
                                </p:cTn>
                              </p:par>
                              <p:par>
                                <p:cTn id="81" presetID="2" presetClass="entr" presetSubtype="2" fill="hold" grpId="0" nodeType="withEffect">
                                  <p:stCondLst>
                                    <p:cond delay="2000"/>
                                  </p:stCondLst>
                                  <p:childTnLst>
                                    <p:set>
                                      <p:cBhvr>
                                        <p:cTn id="82" dur="1" fill="hold">
                                          <p:stCondLst>
                                            <p:cond delay="0"/>
                                          </p:stCondLst>
                                        </p:cTn>
                                        <p:tgtEl>
                                          <p:spTgt spid="49"/>
                                        </p:tgtEl>
                                        <p:attrNameLst>
                                          <p:attrName>style.visibility</p:attrName>
                                        </p:attrNameLst>
                                      </p:cBhvr>
                                      <p:to>
                                        <p:strVal val="visible"/>
                                      </p:to>
                                    </p:set>
                                    <p:anim calcmode="lin" valueType="num">
                                      <p:cBhvr additive="base">
                                        <p:cTn id="83" dur="1000" fill="hold"/>
                                        <p:tgtEl>
                                          <p:spTgt spid="49"/>
                                        </p:tgtEl>
                                        <p:attrNameLst>
                                          <p:attrName>ppt_x</p:attrName>
                                        </p:attrNameLst>
                                      </p:cBhvr>
                                      <p:tavLst>
                                        <p:tav tm="0">
                                          <p:val>
                                            <p:strVal val="1+#ppt_w/2"/>
                                          </p:val>
                                        </p:tav>
                                        <p:tav tm="100000">
                                          <p:val>
                                            <p:strVal val="#ppt_x"/>
                                          </p:val>
                                        </p:tav>
                                      </p:tavLst>
                                    </p:anim>
                                    <p:anim calcmode="lin" valueType="num">
                                      <p:cBhvr additive="base">
                                        <p:cTn id="84" dur="1000" fill="hold"/>
                                        <p:tgtEl>
                                          <p:spTgt spid="49"/>
                                        </p:tgtEl>
                                        <p:attrNameLst>
                                          <p:attrName>ppt_y</p:attrName>
                                        </p:attrNameLst>
                                      </p:cBhvr>
                                      <p:tavLst>
                                        <p:tav tm="0">
                                          <p:val>
                                            <p:strVal val="#ppt_y"/>
                                          </p:val>
                                        </p:tav>
                                        <p:tav tm="100000">
                                          <p:val>
                                            <p:strVal val="#ppt_y"/>
                                          </p:val>
                                        </p:tav>
                                      </p:tavLst>
                                    </p:anim>
                                  </p:childTnLst>
                                </p:cTn>
                              </p:par>
                              <p:par>
                                <p:cTn id="85" presetID="2" presetClass="entr" presetSubtype="2" fill="hold" grpId="0" nodeType="withEffect">
                                  <p:stCondLst>
                                    <p:cond delay="2250"/>
                                  </p:stCondLst>
                                  <p:childTnLst>
                                    <p:set>
                                      <p:cBhvr>
                                        <p:cTn id="86" dur="1" fill="hold">
                                          <p:stCondLst>
                                            <p:cond delay="0"/>
                                          </p:stCondLst>
                                        </p:cTn>
                                        <p:tgtEl>
                                          <p:spTgt spid="50"/>
                                        </p:tgtEl>
                                        <p:attrNameLst>
                                          <p:attrName>style.visibility</p:attrName>
                                        </p:attrNameLst>
                                      </p:cBhvr>
                                      <p:to>
                                        <p:strVal val="visible"/>
                                      </p:to>
                                    </p:set>
                                    <p:anim calcmode="lin" valueType="num">
                                      <p:cBhvr additive="base">
                                        <p:cTn id="87" dur="1000" fill="hold"/>
                                        <p:tgtEl>
                                          <p:spTgt spid="50"/>
                                        </p:tgtEl>
                                        <p:attrNameLst>
                                          <p:attrName>ppt_x</p:attrName>
                                        </p:attrNameLst>
                                      </p:cBhvr>
                                      <p:tavLst>
                                        <p:tav tm="0">
                                          <p:val>
                                            <p:strVal val="1+#ppt_w/2"/>
                                          </p:val>
                                        </p:tav>
                                        <p:tav tm="100000">
                                          <p:val>
                                            <p:strVal val="#ppt_x"/>
                                          </p:val>
                                        </p:tav>
                                      </p:tavLst>
                                    </p:anim>
                                    <p:anim calcmode="lin" valueType="num">
                                      <p:cBhvr additive="base">
                                        <p:cTn id="88" dur="1000" fill="hold"/>
                                        <p:tgtEl>
                                          <p:spTgt spid="50"/>
                                        </p:tgtEl>
                                        <p:attrNameLst>
                                          <p:attrName>ppt_y</p:attrName>
                                        </p:attrNameLst>
                                      </p:cBhvr>
                                      <p:tavLst>
                                        <p:tav tm="0">
                                          <p:val>
                                            <p:strVal val="#ppt_y"/>
                                          </p:val>
                                        </p:tav>
                                        <p:tav tm="100000">
                                          <p:val>
                                            <p:strVal val="#ppt_y"/>
                                          </p:val>
                                        </p:tav>
                                      </p:tavLst>
                                    </p:anim>
                                  </p:childTnLst>
                                </p:cTn>
                              </p:par>
                              <p:par>
                                <p:cTn id="89" presetID="2" presetClass="entr" presetSubtype="2" fill="hold" grpId="0" nodeType="withEffect">
                                  <p:stCondLst>
                                    <p:cond delay="2500"/>
                                  </p:stCondLst>
                                  <p:childTnLst>
                                    <p:set>
                                      <p:cBhvr>
                                        <p:cTn id="90" dur="1" fill="hold">
                                          <p:stCondLst>
                                            <p:cond delay="0"/>
                                          </p:stCondLst>
                                        </p:cTn>
                                        <p:tgtEl>
                                          <p:spTgt spid="51"/>
                                        </p:tgtEl>
                                        <p:attrNameLst>
                                          <p:attrName>style.visibility</p:attrName>
                                        </p:attrNameLst>
                                      </p:cBhvr>
                                      <p:to>
                                        <p:strVal val="visible"/>
                                      </p:to>
                                    </p:set>
                                    <p:anim calcmode="lin" valueType="num">
                                      <p:cBhvr additive="base">
                                        <p:cTn id="91" dur="1000" fill="hold"/>
                                        <p:tgtEl>
                                          <p:spTgt spid="51"/>
                                        </p:tgtEl>
                                        <p:attrNameLst>
                                          <p:attrName>ppt_x</p:attrName>
                                        </p:attrNameLst>
                                      </p:cBhvr>
                                      <p:tavLst>
                                        <p:tav tm="0">
                                          <p:val>
                                            <p:strVal val="1+#ppt_w/2"/>
                                          </p:val>
                                        </p:tav>
                                        <p:tav tm="100000">
                                          <p:val>
                                            <p:strVal val="#ppt_x"/>
                                          </p:val>
                                        </p:tav>
                                      </p:tavLst>
                                    </p:anim>
                                    <p:anim calcmode="lin" valueType="num">
                                      <p:cBhvr additive="base">
                                        <p:cTn id="92" dur="1000" fill="hold"/>
                                        <p:tgtEl>
                                          <p:spTgt spid="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9" grpId="0"/>
      <p:bldP spid="31" grpId="0"/>
      <p:bldP spid="32" grpId="0"/>
      <p:bldP spid="34" grpId="0"/>
      <p:bldP spid="36" grpId="0"/>
      <p:bldP spid="37" grpId="0"/>
      <p:bldP spid="38" grpId="0"/>
      <p:bldP spid="39" grpId="0"/>
      <p:bldP spid="40" grpId="0"/>
      <p:bldP spid="41" grpId="0"/>
      <p:bldP spid="10" grpId="0"/>
      <p:bldP spid="42" grpId="0"/>
      <p:bldP spid="43" grpId="0"/>
      <p:bldP spid="44" grpId="0"/>
      <p:bldP spid="45" grpId="0"/>
      <p:bldP spid="46" grpId="0"/>
      <p:bldP spid="47" grpId="0"/>
      <p:bldP spid="48" grpId="0"/>
      <p:bldP spid="49" grpId="0"/>
      <p:bldP spid="50" grpId="0"/>
      <p:bldP spid="5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35" name="Rectangle 34">
            <a:extLst>
              <a:ext uri="{FF2B5EF4-FFF2-40B4-BE49-F238E27FC236}">
                <a16:creationId xmlns:a16="http://schemas.microsoft.com/office/drawing/2014/main" id="{0C565780-18BC-4E5E-B860-CD3EC49B63B4}"/>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19" name="TextBox 18">
            <a:extLst>
              <a:ext uri="{FF2B5EF4-FFF2-40B4-BE49-F238E27FC236}">
                <a16:creationId xmlns:a16="http://schemas.microsoft.com/office/drawing/2014/main" id="{0150514A-A9F5-4D3F-B336-AEE94F892B3A}"/>
              </a:ext>
            </a:extLst>
          </p:cNvPr>
          <p:cNvSpPr txBox="1"/>
          <p:nvPr/>
        </p:nvSpPr>
        <p:spPr>
          <a:xfrm>
            <a:off x="-11308254" y="712814"/>
            <a:ext cx="3882887"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ABOUT DATASET</a:t>
            </a:r>
          </a:p>
        </p:txBody>
      </p:sp>
      <p:sp>
        <p:nvSpPr>
          <p:cNvPr id="20" name="TextBox 19">
            <a:extLst>
              <a:ext uri="{FF2B5EF4-FFF2-40B4-BE49-F238E27FC236}">
                <a16:creationId xmlns:a16="http://schemas.microsoft.com/office/drawing/2014/main" id="{88E28254-2067-4CF9-A8DB-B82C85266777}"/>
              </a:ext>
            </a:extLst>
          </p:cNvPr>
          <p:cNvSpPr txBox="1"/>
          <p:nvPr/>
        </p:nvSpPr>
        <p:spPr>
          <a:xfrm>
            <a:off x="747918" y="1029380"/>
            <a:ext cx="779400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APPROACH ON HOW TO USE THE DATA</a:t>
            </a:r>
          </a:p>
        </p:txBody>
      </p:sp>
      <p:sp>
        <p:nvSpPr>
          <p:cNvPr id="21" name="TextBox 20">
            <a:extLst>
              <a:ext uri="{FF2B5EF4-FFF2-40B4-BE49-F238E27FC236}">
                <a16:creationId xmlns:a16="http://schemas.microsoft.com/office/drawing/2014/main" id="{C54BC421-CB7E-47E2-B578-85B7E9DB910D}"/>
              </a:ext>
            </a:extLst>
          </p:cNvPr>
          <p:cNvSpPr txBox="1"/>
          <p:nvPr/>
        </p:nvSpPr>
        <p:spPr>
          <a:xfrm>
            <a:off x="12939918" y="3417842"/>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FRAUD DATA</a:t>
            </a:r>
          </a:p>
        </p:txBody>
      </p:sp>
      <p:sp>
        <p:nvSpPr>
          <p:cNvPr id="22" name="TextBox 21">
            <a:extLst>
              <a:ext uri="{FF2B5EF4-FFF2-40B4-BE49-F238E27FC236}">
                <a16:creationId xmlns:a16="http://schemas.microsoft.com/office/drawing/2014/main" id="{E1910776-41CD-420A-AC57-1FC157CA7CDE}"/>
              </a:ext>
            </a:extLst>
          </p:cNvPr>
          <p:cNvSpPr txBox="1"/>
          <p:nvPr/>
        </p:nvSpPr>
        <p:spPr>
          <a:xfrm>
            <a:off x="12939918" y="3988763"/>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12939918" y="4559684"/>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0" name="Graphic 29" descr="Transfer with solid fill">
            <a:extLst>
              <a:ext uri="{FF2B5EF4-FFF2-40B4-BE49-F238E27FC236}">
                <a16:creationId xmlns:a16="http://schemas.microsoft.com/office/drawing/2014/main" id="{EFEEECE0-E4B3-420C-A57D-DA1D2A5A5CD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43874" y="1147316"/>
            <a:ext cx="365760" cy="365760"/>
          </a:xfrm>
          <a:prstGeom prst="rect">
            <a:avLst/>
          </a:prstGeom>
        </p:spPr>
      </p:pic>
      <p:pic>
        <p:nvPicPr>
          <p:cNvPr id="27" name="Graphic 26" descr="Database with solid fill">
            <a:extLst>
              <a:ext uri="{FF2B5EF4-FFF2-40B4-BE49-F238E27FC236}">
                <a16:creationId xmlns:a16="http://schemas.microsoft.com/office/drawing/2014/main" id="{AAF646CD-4E5B-47BC-968A-E458A38F759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1709392" y="764777"/>
            <a:ext cx="365760" cy="365760"/>
          </a:xfrm>
          <a:prstGeom prst="rect">
            <a:avLst/>
          </a:prstGeom>
        </p:spPr>
      </p:pic>
      <p:sp>
        <p:nvSpPr>
          <p:cNvPr id="7" name="TextBox 6">
            <a:extLst>
              <a:ext uri="{FF2B5EF4-FFF2-40B4-BE49-F238E27FC236}">
                <a16:creationId xmlns:a16="http://schemas.microsoft.com/office/drawing/2014/main" id="{B745EF95-BED8-40FE-8C88-4B434C8ADA70}"/>
              </a:ext>
            </a:extLst>
          </p:cNvPr>
          <p:cNvSpPr txBox="1"/>
          <p:nvPr/>
        </p:nvSpPr>
        <p:spPr>
          <a:xfrm>
            <a:off x="-11275781" y="1296380"/>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STEP</a:t>
            </a:r>
          </a:p>
        </p:txBody>
      </p:sp>
      <p:sp>
        <p:nvSpPr>
          <p:cNvPr id="29" name="TextBox 28">
            <a:extLst>
              <a:ext uri="{FF2B5EF4-FFF2-40B4-BE49-F238E27FC236}">
                <a16:creationId xmlns:a16="http://schemas.microsoft.com/office/drawing/2014/main" id="{95E2FC27-2DEC-4705-814A-D4998AE044CC}"/>
              </a:ext>
            </a:extLst>
          </p:cNvPr>
          <p:cNvSpPr txBox="1"/>
          <p:nvPr/>
        </p:nvSpPr>
        <p:spPr>
          <a:xfrm>
            <a:off x="-11275781" y="1761364"/>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TYPE</a:t>
            </a:r>
          </a:p>
        </p:txBody>
      </p:sp>
      <p:sp>
        <p:nvSpPr>
          <p:cNvPr id="31" name="TextBox 30">
            <a:extLst>
              <a:ext uri="{FF2B5EF4-FFF2-40B4-BE49-F238E27FC236}">
                <a16:creationId xmlns:a16="http://schemas.microsoft.com/office/drawing/2014/main" id="{6E796585-4B9E-489D-97D5-98694A690C7F}"/>
              </a:ext>
            </a:extLst>
          </p:cNvPr>
          <p:cNvSpPr txBox="1"/>
          <p:nvPr/>
        </p:nvSpPr>
        <p:spPr>
          <a:xfrm>
            <a:off x="-11275781" y="2226348"/>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AMOUNT</a:t>
            </a:r>
          </a:p>
        </p:txBody>
      </p:sp>
      <p:sp>
        <p:nvSpPr>
          <p:cNvPr id="32" name="TextBox 31">
            <a:extLst>
              <a:ext uri="{FF2B5EF4-FFF2-40B4-BE49-F238E27FC236}">
                <a16:creationId xmlns:a16="http://schemas.microsoft.com/office/drawing/2014/main" id="{2B53510A-A1B7-44D1-B47C-AC1906CD9A8D}"/>
              </a:ext>
            </a:extLst>
          </p:cNvPr>
          <p:cNvSpPr txBox="1"/>
          <p:nvPr/>
        </p:nvSpPr>
        <p:spPr>
          <a:xfrm>
            <a:off x="-11275781" y="2691332"/>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NAME ORG</a:t>
            </a:r>
          </a:p>
        </p:txBody>
      </p:sp>
      <p:sp>
        <p:nvSpPr>
          <p:cNvPr id="34" name="TextBox 33">
            <a:extLst>
              <a:ext uri="{FF2B5EF4-FFF2-40B4-BE49-F238E27FC236}">
                <a16:creationId xmlns:a16="http://schemas.microsoft.com/office/drawing/2014/main" id="{2EA4EB1A-FC37-4D13-B8AE-EA6D47003ED9}"/>
              </a:ext>
            </a:extLst>
          </p:cNvPr>
          <p:cNvSpPr txBox="1"/>
          <p:nvPr/>
        </p:nvSpPr>
        <p:spPr>
          <a:xfrm>
            <a:off x="-11275781" y="3156316"/>
            <a:ext cx="2347998"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OLD BALANCE ORG</a:t>
            </a:r>
          </a:p>
        </p:txBody>
      </p:sp>
      <p:sp>
        <p:nvSpPr>
          <p:cNvPr id="36" name="TextBox 35">
            <a:extLst>
              <a:ext uri="{FF2B5EF4-FFF2-40B4-BE49-F238E27FC236}">
                <a16:creationId xmlns:a16="http://schemas.microsoft.com/office/drawing/2014/main" id="{73C3E703-6C52-4DE9-AF70-5AD5B31ACCE6}"/>
              </a:ext>
            </a:extLst>
          </p:cNvPr>
          <p:cNvSpPr txBox="1"/>
          <p:nvPr/>
        </p:nvSpPr>
        <p:spPr>
          <a:xfrm>
            <a:off x="-11275781" y="3621300"/>
            <a:ext cx="2521856"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NEW BALANCE ORG</a:t>
            </a:r>
          </a:p>
        </p:txBody>
      </p:sp>
      <p:sp>
        <p:nvSpPr>
          <p:cNvPr id="37" name="TextBox 36">
            <a:extLst>
              <a:ext uri="{FF2B5EF4-FFF2-40B4-BE49-F238E27FC236}">
                <a16:creationId xmlns:a16="http://schemas.microsoft.com/office/drawing/2014/main" id="{419F3DCE-5F9E-437C-8BA1-5FA89919A541}"/>
              </a:ext>
            </a:extLst>
          </p:cNvPr>
          <p:cNvSpPr txBox="1"/>
          <p:nvPr/>
        </p:nvSpPr>
        <p:spPr>
          <a:xfrm>
            <a:off x="-11275781" y="4086284"/>
            <a:ext cx="208279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NAME DEST</a:t>
            </a:r>
          </a:p>
        </p:txBody>
      </p:sp>
      <p:sp>
        <p:nvSpPr>
          <p:cNvPr id="38" name="TextBox 37">
            <a:extLst>
              <a:ext uri="{FF2B5EF4-FFF2-40B4-BE49-F238E27FC236}">
                <a16:creationId xmlns:a16="http://schemas.microsoft.com/office/drawing/2014/main" id="{03B7BCB6-5874-4A6C-8900-37EC6ECFB301}"/>
              </a:ext>
            </a:extLst>
          </p:cNvPr>
          <p:cNvSpPr txBox="1"/>
          <p:nvPr/>
        </p:nvSpPr>
        <p:spPr>
          <a:xfrm>
            <a:off x="-11275781" y="4551268"/>
            <a:ext cx="2521856"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OLD BALANCE DEST</a:t>
            </a:r>
          </a:p>
        </p:txBody>
      </p:sp>
      <p:sp>
        <p:nvSpPr>
          <p:cNvPr id="39" name="TextBox 38">
            <a:extLst>
              <a:ext uri="{FF2B5EF4-FFF2-40B4-BE49-F238E27FC236}">
                <a16:creationId xmlns:a16="http://schemas.microsoft.com/office/drawing/2014/main" id="{EFE86BEB-C6AB-45E5-A18E-09DF4474C682}"/>
              </a:ext>
            </a:extLst>
          </p:cNvPr>
          <p:cNvSpPr txBox="1"/>
          <p:nvPr/>
        </p:nvSpPr>
        <p:spPr>
          <a:xfrm>
            <a:off x="-11275781" y="5016252"/>
            <a:ext cx="2521856"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NEW BALANCE DEST</a:t>
            </a:r>
          </a:p>
        </p:txBody>
      </p:sp>
      <p:sp>
        <p:nvSpPr>
          <p:cNvPr id="40" name="TextBox 39">
            <a:extLst>
              <a:ext uri="{FF2B5EF4-FFF2-40B4-BE49-F238E27FC236}">
                <a16:creationId xmlns:a16="http://schemas.microsoft.com/office/drawing/2014/main" id="{1235BD75-6F7B-4479-A897-04521A819964}"/>
              </a:ext>
            </a:extLst>
          </p:cNvPr>
          <p:cNvSpPr txBox="1"/>
          <p:nvPr/>
        </p:nvSpPr>
        <p:spPr>
          <a:xfrm>
            <a:off x="-11275781" y="5481236"/>
            <a:ext cx="2094632"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IS FRAUD</a:t>
            </a:r>
          </a:p>
        </p:txBody>
      </p:sp>
      <p:sp>
        <p:nvSpPr>
          <p:cNvPr id="41" name="TextBox 40">
            <a:extLst>
              <a:ext uri="{FF2B5EF4-FFF2-40B4-BE49-F238E27FC236}">
                <a16:creationId xmlns:a16="http://schemas.microsoft.com/office/drawing/2014/main" id="{2A2CC0AC-7858-4188-860B-FC07DECF53B1}"/>
              </a:ext>
            </a:extLst>
          </p:cNvPr>
          <p:cNvSpPr txBox="1"/>
          <p:nvPr/>
        </p:nvSpPr>
        <p:spPr>
          <a:xfrm>
            <a:off x="-11275781" y="5946218"/>
            <a:ext cx="2347998"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IS FLAGGED FRAUD</a:t>
            </a:r>
          </a:p>
        </p:txBody>
      </p: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82158" y="1082266"/>
            <a:ext cx="365760" cy="365760"/>
          </a:xfrm>
          <a:prstGeom prst="rect">
            <a:avLst/>
          </a:prstGeom>
        </p:spPr>
      </p:pic>
      <p:sp>
        <p:nvSpPr>
          <p:cNvPr id="2" name="TextBox 1">
            <a:extLst>
              <a:ext uri="{FF2B5EF4-FFF2-40B4-BE49-F238E27FC236}">
                <a16:creationId xmlns:a16="http://schemas.microsoft.com/office/drawing/2014/main" id="{32725331-5D7C-4601-A513-826EC20FDB76}"/>
              </a:ext>
            </a:extLst>
          </p:cNvPr>
          <p:cNvSpPr txBox="1"/>
          <p:nvPr/>
        </p:nvSpPr>
        <p:spPr>
          <a:xfrm>
            <a:off x="747918" y="2042761"/>
            <a:ext cx="9942286" cy="923330"/>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While looking at the Data, we can see that we are having both Fraud and Genuine Transactions. So for finding out the right insights from the data we basically have to split the data according to the fraud and genuine transactions.</a:t>
            </a:r>
          </a:p>
        </p:txBody>
      </p:sp>
      <p:sp>
        <p:nvSpPr>
          <p:cNvPr id="53" name="TextBox 52">
            <a:extLst>
              <a:ext uri="{FF2B5EF4-FFF2-40B4-BE49-F238E27FC236}">
                <a16:creationId xmlns:a16="http://schemas.microsoft.com/office/drawing/2014/main" id="{88F1272A-0A17-4E0D-ABB5-941A7F115257}"/>
              </a:ext>
            </a:extLst>
          </p:cNvPr>
          <p:cNvSpPr txBox="1"/>
          <p:nvPr/>
        </p:nvSpPr>
        <p:spPr>
          <a:xfrm>
            <a:off x="747918" y="3452709"/>
            <a:ext cx="9942286" cy="1477328"/>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So, we will create two Data frames :</a:t>
            </a:r>
          </a:p>
          <a:p>
            <a:endParaRPr lang="en-US" dirty="0">
              <a:solidFill>
                <a:schemeClr val="bg1"/>
              </a:solidFill>
              <a:latin typeface="Poppins" panose="00000500000000000000" pitchFamily="2" charset="0"/>
              <a:cs typeface="Poppins" panose="00000500000000000000" pitchFamily="2" charset="0"/>
            </a:endParaRPr>
          </a:p>
          <a:p>
            <a:r>
              <a:rPr lang="en-US" dirty="0">
                <a:solidFill>
                  <a:schemeClr val="bg1"/>
                </a:solidFill>
                <a:latin typeface="Poppins" panose="00000500000000000000" pitchFamily="2" charset="0"/>
                <a:cs typeface="Poppins" panose="00000500000000000000" pitchFamily="2" charset="0"/>
              </a:rPr>
              <a:t> 1. </a:t>
            </a:r>
            <a:r>
              <a:rPr lang="en-US" b="1" dirty="0">
                <a:solidFill>
                  <a:schemeClr val="bg1"/>
                </a:solidFill>
                <a:latin typeface="Poppins" panose="00000500000000000000" pitchFamily="2" charset="0"/>
                <a:cs typeface="Poppins" panose="00000500000000000000" pitchFamily="2" charset="0"/>
              </a:rPr>
              <a:t>Fraud_data </a:t>
            </a:r>
            <a:r>
              <a:rPr lang="en-US" dirty="0">
                <a:solidFill>
                  <a:schemeClr val="bg1"/>
                </a:solidFill>
                <a:latin typeface="Poppins" panose="00000500000000000000" pitchFamily="2" charset="0"/>
                <a:cs typeface="Poppins" panose="00000500000000000000" pitchFamily="2" charset="0"/>
              </a:rPr>
              <a:t>– Contains all the data of Fraud Transactions</a:t>
            </a:r>
          </a:p>
          <a:p>
            <a:endParaRPr lang="en-US" dirty="0">
              <a:solidFill>
                <a:schemeClr val="bg1"/>
              </a:solidFill>
              <a:latin typeface="Poppins" panose="00000500000000000000" pitchFamily="2" charset="0"/>
              <a:cs typeface="Poppins" panose="00000500000000000000" pitchFamily="2" charset="0"/>
            </a:endParaRPr>
          </a:p>
          <a:p>
            <a:r>
              <a:rPr lang="en-US" dirty="0">
                <a:solidFill>
                  <a:schemeClr val="bg1"/>
                </a:solidFill>
                <a:latin typeface="Poppins" panose="00000500000000000000" pitchFamily="2" charset="0"/>
                <a:cs typeface="Poppins" panose="00000500000000000000" pitchFamily="2" charset="0"/>
              </a:rPr>
              <a:t>2. </a:t>
            </a:r>
            <a:r>
              <a:rPr lang="en-US" b="1" dirty="0">
                <a:solidFill>
                  <a:schemeClr val="bg1"/>
                </a:solidFill>
                <a:latin typeface="Poppins" panose="00000500000000000000" pitchFamily="2" charset="0"/>
                <a:cs typeface="Poppins" panose="00000500000000000000" pitchFamily="2" charset="0"/>
              </a:rPr>
              <a:t>Genuine_data </a:t>
            </a:r>
            <a:r>
              <a:rPr lang="en-US" dirty="0">
                <a:solidFill>
                  <a:schemeClr val="bg1"/>
                </a:solidFill>
                <a:latin typeface="Poppins" panose="00000500000000000000" pitchFamily="2" charset="0"/>
                <a:cs typeface="Poppins" panose="00000500000000000000" pitchFamily="2" charset="0"/>
              </a:rPr>
              <a:t>– Contains all the data of Genuine Transactions</a:t>
            </a:r>
          </a:p>
        </p:txBody>
      </p:sp>
      <p:sp>
        <p:nvSpPr>
          <p:cNvPr id="54" name="TextBox 53">
            <a:extLst>
              <a:ext uri="{FF2B5EF4-FFF2-40B4-BE49-F238E27FC236}">
                <a16:creationId xmlns:a16="http://schemas.microsoft.com/office/drawing/2014/main" id="{294C468F-EB7D-4E4F-8A48-3A745805DD73}"/>
              </a:ext>
            </a:extLst>
          </p:cNvPr>
          <p:cNvSpPr txBox="1"/>
          <p:nvPr/>
        </p:nvSpPr>
        <p:spPr>
          <a:xfrm>
            <a:off x="747918" y="5416655"/>
            <a:ext cx="9942286" cy="646331"/>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After creating the Data frames we will find out the insights separately for fraud and genuine data</a:t>
            </a:r>
          </a:p>
        </p:txBody>
      </p:sp>
    </p:spTree>
    <p:extLst>
      <p:ext uri="{BB962C8B-B14F-4D97-AF65-F5344CB8AC3E}">
        <p14:creationId xmlns:p14="http://schemas.microsoft.com/office/powerpoint/2010/main" val="16627866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1250"/>
                                        <p:tgtEl>
                                          <p:spTgt spid="53"/>
                                        </p:tgtEl>
                                      </p:cBhvr>
                                    </p:animEffect>
                                  </p:childTnLst>
                                </p:cTn>
                              </p:par>
                              <p:par>
                                <p:cTn id="11" presetID="10" presetClass="entr" presetSubtype="0" fill="hold" grpId="0" nodeType="withEffect">
                                  <p:stCondLst>
                                    <p:cond delay="75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1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3" grpId="0"/>
      <p:bldP spid="5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27" name="Rectangle 26">
            <a:extLst>
              <a:ext uri="{FF2B5EF4-FFF2-40B4-BE49-F238E27FC236}">
                <a16:creationId xmlns:a16="http://schemas.microsoft.com/office/drawing/2014/main" id="{7FC1B9B5-9AE5-4A41-99C5-ACBD7EADD6C4}"/>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A50B28A4-6E8F-4D22-9371-0A0783A7535B}"/>
              </a:ext>
            </a:extLst>
          </p:cNvPr>
          <p:cNvSpPr/>
          <p:nvPr/>
        </p:nvSpPr>
        <p:spPr>
          <a:xfrm>
            <a:off x="5979446" y="1802710"/>
            <a:ext cx="5325448" cy="668204"/>
          </a:xfrm>
          <a:prstGeom prst="roundRect">
            <a:avLst>
              <a:gd name="adj" fmla="val 21762"/>
            </a:avLst>
          </a:prstGeom>
          <a:gradFill flip="none" rotWithShape="1">
            <a:gsLst>
              <a:gs pos="0">
                <a:schemeClr val="tx1">
                  <a:alpha val="70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Rounded Corners 47">
            <a:extLst>
              <a:ext uri="{FF2B5EF4-FFF2-40B4-BE49-F238E27FC236}">
                <a16:creationId xmlns:a16="http://schemas.microsoft.com/office/drawing/2014/main" id="{5E374B3E-B2E0-4C8F-B424-33F32C372267}"/>
              </a:ext>
            </a:extLst>
          </p:cNvPr>
          <p:cNvSpPr/>
          <p:nvPr/>
        </p:nvSpPr>
        <p:spPr>
          <a:xfrm>
            <a:off x="5979446" y="2784504"/>
            <a:ext cx="5325448" cy="1385291"/>
          </a:xfrm>
          <a:prstGeom prst="roundRect">
            <a:avLst>
              <a:gd name="adj" fmla="val 13329"/>
            </a:avLst>
          </a:prstGeom>
          <a:gradFill flip="none" rotWithShape="1">
            <a:gsLst>
              <a:gs pos="0">
                <a:schemeClr val="tx1">
                  <a:alpha val="70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E3B358C4-6648-4D21-8647-8EE67DEC33E6}"/>
              </a:ext>
            </a:extLst>
          </p:cNvPr>
          <p:cNvSpPr/>
          <p:nvPr/>
        </p:nvSpPr>
        <p:spPr>
          <a:xfrm>
            <a:off x="5979446" y="4380890"/>
            <a:ext cx="5325448" cy="1385291"/>
          </a:xfrm>
          <a:prstGeom prst="roundRect">
            <a:avLst>
              <a:gd name="adj" fmla="val 13329"/>
            </a:avLst>
          </a:prstGeom>
          <a:gradFill flip="none" rotWithShape="1">
            <a:gsLst>
              <a:gs pos="0">
                <a:schemeClr val="tx1">
                  <a:alpha val="70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20" name="TextBox 19">
            <a:extLst>
              <a:ext uri="{FF2B5EF4-FFF2-40B4-BE49-F238E27FC236}">
                <a16:creationId xmlns:a16="http://schemas.microsoft.com/office/drawing/2014/main" id="{88E28254-2067-4CF9-A8DB-B82C85266777}"/>
              </a:ext>
            </a:extLst>
          </p:cNvPr>
          <p:cNvSpPr txBox="1"/>
          <p:nvPr/>
        </p:nvSpPr>
        <p:spPr>
          <a:xfrm>
            <a:off x="-10377282" y="1029380"/>
            <a:ext cx="779400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APPROACH ON HOW TO USE THE DATA</a:t>
            </a:r>
          </a:p>
        </p:txBody>
      </p:sp>
      <p:sp>
        <p:nvSpPr>
          <p:cNvPr id="21" name="TextBox 20">
            <a:extLst>
              <a:ext uri="{FF2B5EF4-FFF2-40B4-BE49-F238E27FC236}">
                <a16:creationId xmlns:a16="http://schemas.microsoft.com/office/drawing/2014/main" id="{C54BC421-CB7E-47E2-B578-85B7E9DB910D}"/>
              </a:ext>
            </a:extLst>
          </p:cNvPr>
          <p:cNvSpPr txBox="1"/>
          <p:nvPr/>
        </p:nvSpPr>
        <p:spPr>
          <a:xfrm>
            <a:off x="728625" y="1091819"/>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FRAUD DATA</a:t>
            </a:r>
          </a:p>
        </p:txBody>
      </p:sp>
      <p:sp>
        <p:nvSpPr>
          <p:cNvPr id="22" name="TextBox 21">
            <a:extLst>
              <a:ext uri="{FF2B5EF4-FFF2-40B4-BE49-F238E27FC236}">
                <a16:creationId xmlns:a16="http://schemas.microsoft.com/office/drawing/2014/main" id="{E1910776-41CD-420A-AC57-1FC157CA7CDE}"/>
              </a:ext>
            </a:extLst>
          </p:cNvPr>
          <p:cNvSpPr txBox="1"/>
          <p:nvPr/>
        </p:nvSpPr>
        <p:spPr>
          <a:xfrm>
            <a:off x="12939918" y="3988763"/>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12939918" y="4559684"/>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sp>
        <p:nvSpPr>
          <p:cNvPr id="2" name="TextBox 1">
            <a:extLst>
              <a:ext uri="{FF2B5EF4-FFF2-40B4-BE49-F238E27FC236}">
                <a16:creationId xmlns:a16="http://schemas.microsoft.com/office/drawing/2014/main" id="{32725331-5D7C-4601-A513-826EC20FDB76}"/>
              </a:ext>
            </a:extLst>
          </p:cNvPr>
          <p:cNvSpPr txBox="1"/>
          <p:nvPr/>
        </p:nvSpPr>
        <p:spPr>
          <a:xfrm>
            <a:off x="-10377282" y="2042761"/>
            <a:ext cx="9942286" cy="923330"/>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While looking at the Data, we can see that we are having both Fraud and Genuine Transactions. So for finding out the right insights from the data we basically have to split the data according to the fraud and genuine transactions.</a:t>
            </a:r>
          </a:p>
        </p:txBody>
      </p:sp>
      <p:sp>
        <p:nvSpPr>
          <p:cNvPr id="53" name="TextBox 52">
            <a:extLst>
              <a:ext uri="{FF2B5EF4-FFF2-40B4-BE49-F238E27FC236}">
                <a16:creationId xmlns:a16="http://schemas.microsoft.com/office/drawing/2014/main" id="{88F1272A-0A17-4E0D-ABB5-941A7F115257}"/>
              </a:ext>
            </a:extLst>
          </p:cNvPr>
          <p:cNvSpPr txBox="1"/>
          <p:nvPr/>
        </p:nvSpPr>
        <p:spPr>
          <a:xfrm>
            <a:off x="-10377282" y="3452709"/>
            <a:ext cx="9942286" cy="1477328"/>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So, we will create two Data frames :</a:t>
            </a:r>
          </a:p>
          <a:p>
            <a:endParaRPr lang="en-US" dirty="0">
              <a:solidFill>
                <a:schemeClr val="bg1"/>
              </a:solidFill>
              <a:latin typeface="Poppins" panose="00000500000000000000" pitchFamily="2" charset="0"/>
              <a:cs typeface="Poppins" panose="00000500000000000000" pitchFamily="2" charset="0"/>
            </a:endParaRPr>
          </a:p>
          <a:p>
            <a:r>
              <a:rPr lang="en-US" dirty="0">
                <a:solidFill>
                  <a:schemeClr val="bg1"/>
                </a:solidFill>
                <a:latin typeface="Poppins" panose="00000500000000000000" pitchFamily="2" charset="0"/>
                <a:cs typeface="Poppins" panose="00000500000000000000" pitchFamily="2" charset="0"/>
              </a:rPr>
              <a:t> 1. </a:t>
            </a:r>
            <a:r>
              <a:rPr lang="en-US" b="1" dirty="0">
                <a:solidFill>
                  <a:schemeClr val="bg1"/>
                </a:solidFill>
                <a:latin typeface="Poppins" panose="00000500000000000000" pitchFamily="2" charset="0"/>
                <a:cs typeface="Poppins" panose="00000500000000000000" pitchFamily="2" charset="0"/>
              </a:rPr>
              <a:t>Fraud_data </a:t>
            </a:r>
            <a:r>
              <a:rPr lang="en-US" dirty="0">
                <a:solidFill>
                  <a:schemeClr val="bg1"/>
                </a:solidFill>
                <a:latin typeface="Poppins" panose="00000500000000000000" pitchFamily="2" charset="0"/>
                <a:cs typeface="Poppins" panose="00000500000000000000" pitchFamily="2" charset="0"/>
              </a:rPr>
              <a:t>– Contains all the data of Fraud Transactions</a:t>
            </a:r>
          </a:p>
          <a:p>
            <a:endParaRPr lang="en-US" dirty="0">
              <a:solidFill>
                <a:schemeClr val="bg1"/>
              </a:solidFill>
              <a:latin typeface="Poppins" panose="00000500000000000000" pitchFamily="2" charset="0"/>
              <a:cs typeface="Poppins" panose="00000500000000000000" pitchFamily="2" charset="0"/>
            </a:endParaRPr>
          </a:p>
          <a:p>
            <a:r>
              <a:rPr lang="en-US" dirty="0">
                <a:solidFill>
                  <a:schemeClr val="bg1"/>
                </a:solidFill>
                <a:latin typeface="Poppins" panose="00000500000000000000" pitchFamily="2" charset="0"/>
                <a:cs typeface="Poppins" panose="00000500000000000000" pitchFamily="2" charset="0"/>
              </a:rPr>
              <a:t>2. </a:t>
            </a:r>
            <a:r>
              <a:rPr lang="en-US" b="1" dirty="0">
                <a:solidFill>
                  <a:schemeClr val="bg1"/>
                </a:solidFill>
                <a:latin typeface="Poppins" panose="00000500000000000000" pitchFamily="2" charset="0"/>
                <a:cs typeface="Poppins" panose="00000500000000000000" pitchFamily="2" charset="0"/>
              </a:rPr>
              <a:t>Genuine_data </a:t>
            </a:r>
            <a:r>
              <a:rPr lang="en-US" dirty="0">
                <a:solidFill>
                  <a:schemeClr val="bg1"/>
                </a:solidFill>
                <a:latin typeface="Poppins" panose="00000500000000000000" pitchFamily="2" charset="0"/>
                <a:cs typeface="Poppins" panose="00000500000000000000" pitchFamily="2" charset="0"/>
              </a:rPr>
              <a:t>– Contains all the data of Genuine Transactions</a:t>
            </a:r>
          </a:p>
        </p:txBody>
      </p:sp>
      <p:sp>
        <p:nvSpPr>
          <p:cNvPr id="54" name="TextBox 53">
            <a:extLst>
              <a:ext uri="{FF2B5EF4-FFF2-40B4-BE49-F238E27FC236}">
                <a16:creationId xmlns:a16="http://schemas.microsoft.com/office/drawing/2014/main" id="{294C468F-EB7D-4E4F-8A48-3A745805DD73}"/>
              </a:ext>
            </a:extLst>
          </p:cNvPr>
          <p:cNvSpPr txBox="1"/>
          <p:nvPr/>
        </p:nvSpPr>
        <p:spPr>
          <a:xfrm>
            <a:off x="-10377282" y="5416655"/>
            <a:ext cx="9942286" cy="646331"/>
          </a:xfrm>
          <a:prstGeom prst="rect">
            <a:avLst/>
          </a:prstGeom>
          <a:noFill/>
        </p:spPr>
        <p:txBody>
          <a:bodyPr wrap="square" rtlCol="0">
            <a:spAutoFit/>
          </a:bodyPr>
          <a:lstStyle/>
          <a:p>
            <a:r>
              <a:rPr lang="en-US" dirty="0">
                <a:solidFill>
                  <a:schemeClr val="bg1"/>
                </a:solidFill>
                <a:latin typeface="Poppins" panose="00000500000000000000" pitchFamily="2" charset="0"/>
                <a:cs typeface="Poppins" panose="00000500000000000000" pitchFamily="2" charset="0"/>
              </a:rPr>
              <a:t>After creating the Data frames we will find out the insights separately for fraud and genuine data</a:t>
            </a:r>
          </a:p>
        </p:txBody>
      </p:sp>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62865" y="1153290"/>
            <a:ext cx="365760" cy="365760"/>
          </a:xfrm>
          <a:prstGeom prst="rect">
            <a:avLst/>
          </a:prstGeom>
        </p:spPr>
      </p:pic>
      <p:pic>
        <p:nvPicPr>
          <p:cNvPr id="29" name="Picture" title="This slide contains the following visuals: card ,Flagged Fraud and Genuine Percentage on Fraud Data Table ,Flagged Fraud and Genuine Percentage on Genuine Data Table ,card ,card ,card. Please refer to the notes on this slide for details">
            <a:hlinkClick r:id="rId9"/>
            <a:extLst>
              <a:ext uri="{FF2B5EF4-FFF2-40B4-BE49-F238E27FC236}">
                <a16:creationId xmlns:a16="http://schemas.microsoft.com/office/drawing/2014/main" id="{5569EB20-E9C7-42F3-B110-42D5EC58CD16}"/>
              </a:ext>
            </a:extLst>
          </p:cNvPr>
          <p:cNvPicPr>
            <a:picLocks noChangeAspect="1"/>
          </p:cNvPicPr>
          <p:nvPr/>
        </p:nvPicPr>
        <p:blipFill rotWithShape="1">
          <a:blip r:embed="rId10"/>
          <a:srcRect l="45803" t="24554" r="2197" b="8538"/>
          <a:stretch/>
        </p:blipFill>
        <p:spPr>
          <a:xfrm>
            <a:off x="789844" y="1813739"/>
            <a:ext cx="5092341" cy="3738236"/>
          </a:xfrm>
          <a:prstGeom prst="rect">
            <a:avLst/>
          </a:prstGeom>
          <a:noFill/>
        </p:spPr>
      </p:pic>
      <p:sp>
        <p:nvSpPr>
          <p:cNvPr id="4" name="TextBox 3">
            <a:extLst>
              <a:ext uri="{FF2B5EF4-FFF2-40B4-BE49-F238E27FC236}">
                <a16:creationId xmlns:a16="http://schemas.microsoft.com/office/drawing/2014/main" id="{1E1A84B1-AF93-44D0-85F3-EF96FD257754}"/>
              </a:ext>
            </a:extLst>
          </p:cNvPr>
          <p:cNvSpPr txBox="1"/>
          <p:nvPr/>
        </p:nvSpPr>
        <p:spPr>
          <a:xfrm>
            <a:off x="6004412" y="1900232"/>
            <a:ext cx="2748619"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Fraud Transactions</a:t>
            </a:r>
          </a:p>
        </p:txBody>
      </p:sp>
      <p:sp>
        <p:nvSpPr>
          <p:cNvPr id="31" name="TextBox 30">
            <a:extLst>
              <a:ext uri="{FF2B5EF4-FFF2-40B4-BE49-F238E27FC236}">
                <a16:creationId xmlns:a16="http://schemas.microsoft.com/office/drawing/2014/main" id="{E452199F-67A2-4A46-870F-DCDF2045FD27}"/>
              </a:ext>
            </a:extLst>
          </p:cNvPr>
          <p:cNvSpPr txBox="1"/>
          <p:nvPr/>
        </p:nvSpPr>
        <p:spPr>
          <a:xfrm>
            <a:off x="6004531" y="3575589"/>
            <a:ext cx="3676670"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Flagged Fraud Transactions</a:t>
            </a:r>
          </a:p>
        </p:txBody>
      </p:sp>
      <p:sp>
        <p:nvSpPr>
          <p:cNvPr id="32" name="TextBox 31">
            <a:extLst>
              <a:ext uri="{FF2B5EF4-FFF2-40B4-BE49-F238E27FC236}">
                <a16:creationId xmlns:a16="http://schemas.microsoft.com/office/drawing/2014/main" id="{CBAF8E05-B9E9-4684-870B-15DF756AE530}"/>
              </a:ext>
            </a:extLst>
          </p:cNvPr>
          <p:cNvSpPr txBox="1"/>
          <p:nvPr/>
        </p:nvSpPr>
        <p:spPr>
          <a:xfrm>
            <a:off x="6004531" y="2966965"/>
            <a:ext cx="3935975"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Flagged Genuine Transactions</a:t>
            </a:r>
          </a:p>
        </p:txBody>
      </p:sp>
      <p:sp>
        <p:nvSpPr>
          <p:cNvPr id="33" name="TextBox 32">
            <a:extLst>
              <a:ext uri="{FF2B5EF4-FFF2-40B4-BE49-F238E27FC236}">
                <a16:creationId xmlns:a16="http://schemas.microsoft.com/office/drawing/2014/main" id="{20DD5A61-0F0A-4DFB-B534-3D6A79CE6546}"/>
              </a:ext>
            </a:extLst>
          </p:cNvPr>
          <p:cNvSpPr txBox="1"/>
          <p:nvPr/>
        </p:nvSpPr>
        <p:spPr>
          <a:xfrm>
            <a:off x="6004531" y="4547081"/>
            <a:ext cx="4116371"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Flagged Genuine Transactions %</a:t>
            </a:r>
          </a:p>
        </p:txBody>
      </p:sp>
      <p:sp>
        <p:nvSpPr>
          <p:cNvPr id="34" name="TextBox 33">
            <a:extLst>
              <a:ext uri="{FF2B5EF4-FFF2-40B4-BE49-F238E27FC236}">
                <a16:creationId xmlns:a16="http://schemas.microsoft.com/office/drawing/2014/main" id="{EF8E7312-43E0-4638-84F7-80E976C05CBA}"/>
              </a:ext>
            </a:extLst>
          </p:cNvPr>
          <p:cNvSpPr txBox="1"/>
          <p:nvPr/>
        </p:nvSpPr>
        <p:spPr>
          <a:xfrm>
            <a:off x="6004531" y="5182643"/>
            <a:ext cx="3994340"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Flagged Fraud Transactions %</a:t>
            </a:r>
          </a:p>
        </p:txBody>
      </p:sp>
      <p:sp>
        <p:nvSpPr>
          <p:cNvPr id="43" name="TextBox 42">
            <a:extLst>
              <a:ext uri="{FF2B5EF4-FFF2-40B4-BE49-F238E27FC236}">
                <a16:creationId xmlns:a16="http://schemas.microsoft.com/office/drawing/2014/main" id="{54050D9F-DD4D-459F-9890-AF45E83D8D00}"/>
              </a:ext>
            </a:extLst>
          </p:cNvPr>
          <p:cNvSpPr txBox="1"/>
          <p:nvPr/>
        </p:nvSpPr>
        <p:spPr>
          <a:xfrm>
            <a:off x="10517564" y="1900232"/>
            <a:ext cx="884591"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8213</a:t>
            </a:r>
          </a:p>
        </p:txBody>
      </p:sp>
      <p:sp>
        <p:nvSpPr>
          <p:cNvPr id="44" name="TextBox 43">
            <a:extLst>
              <a:ext uri="{FF2B5EF4-FFF2-40B4-BE49-F238E27FC236}">
                <a16:creationId xmlns:a16="http://schemas.microsoft.com/office/drawing/2014/main" id="{38225920-C4EF-4134-8500-4063E7E0AF31}"/>
              </a:ext>
            </a:extLst>
          </p:cNvPr>
          <p:cNvSpPr txBox="1"/>
          <p:nvPr/>
        </p:nvSpPr>
        <p:spPr>
          <a:xfrm>
            <a:off x="10517564" y="2966965"/>
            <a:ext cx="884591"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8197</a:t>
            </a:r>
          </a:p>
        </p:txBody>
      </p:sp>
      <p:sp>
        <p:nvSpPr>
          <p:cNvPr id="45" name="TextBox 44">
            <a:extLst>
              <a:ext uri="{FF2B5EF4-FFF2-40B4-BE49-F238E27FC236}">
                <a16:creationId xmlns:a16="http://schemas.microsoft.com/office/drawing/2014/main" id="{380551BE-7A1D-48F8-BAD0-89A4206B8804}"/>
              </a:ext>
            </a:extLst>
          </p:cNvPr>
          <p:cNvSpPr txBox="1"/>
          <p:nvPr/>
        </p:nvSpPr>
        <p:spPr>
          <a:xfrm>
            <a:off x="10517564" y="3573774"/>
            <a:ext cx="884591"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16</a:t>
            </a:r>
          </a:p>
        </p:txBody>
      </p:sp>
      <p:sp>
        <p:nvSpPr>
          <p:cNvPr id="46" name="TextBox 45">
            <a:extLst>
              <a:ext uri="{FF2B5EF4-FFF2-40B4-BE49-F238E27FC236}">
                <a16:creationId xmlns:a16="http://schemas.microsoft.com/office/drawing/2014/main" id="{3E110D73-B21B-448C-865E-D658729457C9}"/>
              </a:ext>
            </a:extLst>
          </p:cNvPr>
          <p:cNvSpPr txBox="1"/>
          <p:nvPr/>
        </p:nvSpPr>
        <p:spPr>
          <a:xfrm>
            <a:off x="10517564" y="4548413"/>
            <a:ext cx="1042090"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99.81 %</a:t>
            </a:r>
          </a:p>
        </p:txBody>
      </p:sp>
      <p:sp>
        <p:nvSpPr>
          <p:cNvPr id="47" name="TextBox 46">
            <a:extLst>
              <a:ext uri="{FF2B5EF4-FFF2-40B4-BE49-F238E27FC236}">
                <a16:creationId xmlns:a16="http://schemas.microsoft.com/office/drawing/2014/main" id="{B92DD0B6-138E-47B3-9EF4-091E4AA2A7C5}"/>
              </a:ext>
            </a:extLst>
          </p:cNvPr>
          <p:cNvSpPr txBox="1"/>
          <p:nvPr/>
        </p:nvSpPr>
        <p:spPr>
          <a:xfrm>
            <a:off x="10517564" y="5182643"/>
            <a:ext cx="884591"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0.19 %</a:t>
            </a:r>
          </a:p>
        </p:txBody>
      </p:sp>
    </p:spTree>
    <p:extLst>
      <p:ext uri="{BB962C8B-B14F-4D97-AF65-F5344CB8AC3E}">
        <p14:creationId xmlns:p14="http://schemas.microsoft.com/office/powerpoint/2010/main" val="22589246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1250"/>
                                        <p:tgtEl>
                                          <p:spTgt spid="53"/>
                                        </p:tgtEl>
                                      </p:cBhvr>
                                    </p:animEffect>
                                  </p:childTnLst>
                                </p:cTn>
                              </p:par>
                              <p:par>
                                <p:cTn id="11" presetID="10" presetClass="entr" presetSubtype="0" fill="hold" grpId="0" nodeType="withEffect">
                                  <p:stCondLst>
                                    <p:cond delay="75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1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3" grpId="0"/>
      <p:bldP spid="5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27" name="Rectangle 26">
            <a:extLst>
              <a:ext uri="{FF2B5EF4-FFF2-40B4-BE49-F238E27FC236}">
                <a16:creationId xmlns:a16="http://schemas.microsoft.com/office/drawing/2014/main" id="{D7774507-E4C3-49CA-9E4F-C6877F9F464B}"/>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543C920A-6413-4954-846C-F174A6C6DAEF}"/>
              </a:ext>
            </a:extLst>
          </p:cNvPr>
          <p:cNvSpPr/>
          <p:nvPr/>
        </p:nvSpPr>
        <p:spPr>
          <a:xfrm>
            <a:off x="5979446" y="1802710"/>
            <a:ext cx="5325448" cy="668204"/>
          </a:xfrm>
          <a:prstGeom prst="roundRect">
            <a:avLst>
              <a:gd name="adj" fmla="val 21762"/>
            </a:avLst>
          </a:prstGeom>
          <a:gradFill flip="none" rotWithShape="1">
            <a:gsLst>
              <a:gs pos="0">
                <a:schemeClr val="tx1">
                  <a:alpha val="70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6CD64DD0-FBDD-4B79-8AA3-58FCE5AB4F4E}"/>
              </a:ext>
            </a:extLst>
          </p:cNvPr>
          <p:cNvSpPr/>
          <p:nvPr/>
        </p:nvSpPr>
        <p:spPr>
          <a:xfrm>
            <a:off x="5979446" y="2784504"/>
            <a:ext cx="5325448" cy="1385291"/>
          </a:xfrm>
          <a:prstGeom prst="roundRect">
            <a:avLst>
              <a:gd name="adj" fmla="val 13329"/>
            </a:avLst>
          </a:prstGeom>
          <a:gradFill flip="none" rotWithShape="1">
            <a:gsLst>
              <a:gs pos="0">
                <a:schemeClr val="tx1">
                  <a:alpha val="70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FC4E12CB-C81D-4EC6-B7F9-67C826ACCD99}"/>
              </a:ext>
            </a:extLst>
          </p:cNvPr>
          <p:cNvSpPr/>
          <p:nvPr/>
        </p:nvSpPr>
        <p:spPr>
          <a:xfrm>
            <a:off x="5979446" y="4380890"/>
            <a:ext cx="5325448" cy="1385291"/>
          </a:xfrm>
          <a:prstGeom prst="roundRect">
            <a:avLst>
              <a:gd name="adj" fmla="val 13329"/>
            </a:avLst>
          </a:prstGeom>
          <a:gradFill flip="none" rotWithShape="1">
            <a:gsLst>
              <a:gs pos="0">
                <a:schemeClr val="tx1">
                  <a:alpha val="70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21" name="TextBox 20">
            <a:extLst>
              <a:ext uri="{FF2B5EF4-FFF2-40B4-BE49-F238E27FC236}">
                <a16:creationId xmlns:a16="http://schemas.microsoft.com/office/drawing/2014/main" id="{C54BC421-CB7E-47E2-B578-85B7E9DB910D}"/>
              </a:ext>
            </a:extLst>
          </p:cNvPr>
          <p:cNvSpPr txBox="1"/>
          <p:nvPr/>
        </p:nvSpPr>
        <p:spPr>
          <a:xfrm>
            <a:off x="-5565580" y="996571"/>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FRAUD DATA</a:t>
            </a:r>
          </a:p>
        </p:txBody>
      </p:sp>
      <p:sp>
        <p:nvSpPr>
          <p:cNvPr id="22" name="TextBox 21">
            <a:extLst>
              <a:ext uri="{FF2B5EF4-FFF2-40B4-BE49-F238E27FC236}">
                <a16:creationId xmlns:a16="http://schemas.microsoft.com/office/drawing/2014/main" id="{E1910776-41CD-420A-AC57-1FC157CA7CDE}"/>
              </a:ext>
            </a:extLst>
          </p:cNvPr>
          <p:cNvSpPr txBox="1"/>
          <p:nvPr/>
        </p:nvSpPr>
        <p:spPr>
          <a:xfrm>
            <a:off x="728625" y="1056097"/>
            <a:ext cx="590233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12939918" y="4559684"/>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62865" y="1153290"/>
            <a:ext cx="365760" cy="365760"/>
          </a:xfrm>
          <a:prstGeom prst="rect">
            <a:avLst/>
          </a:prstGeom>
        </p:spPr>
      </p:pic>
      <p:pic>
        <p:nvPicPr>
          <p:cNvPr id="18" name="Picture" title="This slide contains the following visuals: card ,Flagged Fraud and Genuine Percentage on Fraud Data Table ,Flagged Fraud and Genuine Percentage on Genuine Data Table ,card ,card ,card. Please refer to the notes on this slide for details">
            <a:hlinkClick r:id="rId9"/>
            <a:extLst>
              <a:ext uri="{FF2B5EF4-FFF2-40B4-BE49-F238E27FC236}">
                <a16:creationId xmlns:a16="http://schemas.microsoft.com/office/drawing/2014/main" id="{DBE62B4D-6570-4CFD-BD6E-F04A7F9154D7}"/>
              </a:ext>
            </a:extLst>
          </p:cNvPr>
          <p:cNvPicPr>
            <a:picLocks noChangeAspect="1"/>
          </p:cNvPicPr>
          <p:nvPr/>
        </p:nvPicPr>
        <p:blipFill rotWithShape="1">
          <a:blip r:embed="rId10"/>
          <a:srcRect l="615" t="24554" r="54084" b="8538"/>
          <a:stretch/>
        </p:blipFill>
        <p:spPr>
          <a:xfrm>
            <a:off x="818496" y="1853171"/>
            <a:ext cx="4968802" cy="4186909"/>
          </a:xfrm>
          <a:prstGeom prst="rect">
            <a:avLst/>
          </a:prstGeom>
          <a:noFill/>
        </p:spPr>
      </p:pic>
      <p:sp>
        <p:nvSpPr>
          <p:cNvPr id="19" name="TextBox 18">
            <a:extLst>
              <a:ext uri="{FF2B5EF4-FFF2-40B4-BE49-F238E27FC236}">
                <a16:creationId xmlns:a16="http://schemas.microsoft.com/office/drawing/2014/main" id="{21BB2B8D-33E5-4A32-9FA9-988C02DEFF71}"/>
              </a:ext>
            </a:extLst>
          </p:cNvPr>
          <p:cNvSpPr txBox="1"/>
          <p:nvPr/>
        </p:nvSpPr>
        <p:spPr>
          <a:xfrm>
            <a:off x="6004412" y="1900232"/>
            <a:ext cx="3044054"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Genuine Transactions</a:t>
            </a:r>
          </a:p>
        </p:txBody>
      </p:sp>
      <p:sp>
        <p:nvSpPr>
          <p:cNvPr id="20" name="TextBox 19">
            <a:extLst>
              <a:ext uri="{FF2B5EF4-FFF2-40B4-BE49-F238E27FC236}">
                <a16:creationId xmlns:a16="http://schemas.microsoft.com/office/drawing/2014/main" id="{34A7C20C-2C74-4FD9-9E74-9579F00608BF}"/>
              </a:ext>
            </a:extLst>
          </p:cNvPr>
          <p:cNvSpPr txBox="1"/>
          <p:nvPr/>
        </p:nvSpPr>
        <p:spPr>
          <a:xfrm>
            <a:off x="6004531" y="3575589"/>
            <a:ext cx="3676670"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Flagged Fraud Transactions</a:t>
            </a:r>
          </a:p>
        </p:txBody>
      </p:sp>
      <p:sp>
        <p:nvSpPr>
          <p:cNvPr id="28" name="TextBox 27">
            <a:extLst>
              <a:ext uri="{FF2B5EF4-FFF2-40B4-BE49-F238E27FC236}">
                <a16:creationId xmlns:a16="http://schemas.microsoft.com/office/drawing/2014/main" id="{89F712D2-51A2-4B2A-B05B-40A0E8006DE2}"/>
              </a:ext>
            </a:extLst>
          </p:cNvPr>
          <p:cNvSpPr txBox="1"/>
          <p:nvPr/>
        </p:nvSpPr>
        <p:spPr>
          <a:xfrm>
            <a:off x="6004531" y="2966965"/>
            <a:ext cx="3935975"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Flagged Genuine Transactions</a:t>
            </a:r>
          </a:p>
        </p:txBody>
      </p:sp>
      <p:sp>
        <p:nvSpPr>
          <p:cNvPr id="29" name="TextBox 28">
            <a:extLst>
              <a:ext uri="{FF2B5EF4-FFF2-40B4-BE49-F238E27FC236}">
                <a16:creationId xmlns:a16="http://schemas.microsoft.com/office/drawing/2014/main" id="{E0B114FA-0725-4600-8BCC-A3F08663DA70}"/>
              </a:ext>
            </a:extLst>
          </p:cNvPr>
          <p:cNvSpPr txBox="1"/>
          <p:nvPr/>
        </p:nvSpPr>
        <p:spPr>
          <a:xfrm>
            <a:off x="6004531" y="4547081"/>
            <a:ext cx="4116371"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Flagged Genuine Transactions %</a:t>
            </a:r>
          </a:p>
        </p:txBody>
      </p:sp>
      <p:sp>
        <p:nvSpPr>
          <p:cNvPr id="30" name="TextBox 29">
            <a:extLst>
              <a:ext uri="{FF2B5EF4-FFF2-40B4-BE49-F238E27FC236}">
                <a16:creationId xmlns:a16="http://schemas.microsoft.com/office/drawing/2014/main" id="{671BA07B-E571-4846-A215-EBF96AF47D29}"/>
              </a:ext>
            </a:extLst>
          </p:cNvPr>
          <p:cNvSpPr txBox="1"/>
          <p:nvPr/>
        </p:nvSpPr>
        <p:spPr>
          <a:xfrm>
            <a:off x="6004531" y="5182643"/>
            <a:ext cx="3994340"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Flagged Fraud Transactions %</a:t>
            </a:r>
          </a:p>
        </p:txBody>
      </p:sp>
      <p:sp>
        <p:nvSpPr>
          <p:cNvPr id="31" name="TextBox 30">
            <a:extLst>
              <a:ext uri="{FF2B5EF4-FFF2-40B4-BE49-F238E27FC236}">
                <a16:creationId xmlns:a16="http://schemas.microsoft.com/office/drawing/2014/main" id="{5AA8F3D6-2478-4D8C-8E56-82AB7B6824DB}"/>
              </a:ext>
            </a:extLst>
          </p:cNvPr>
          <p:cNvSpPr txBox="1"/>
          <p:nvPr/>
        </p:nvSpPr>
        <p:spPr>
          <a:xfrm>
            <a:off x="10421154" y="1900232"/>
            <a:ext cx="1281253"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6354407</a:t>
            </a:r>
          </a:p>
        </p:txBody>
      </p:sp>
      <p:sp>
        <p:nvSpPr>
          <p:cNvPr id="32" name="TextBox 31">
            <a:extLst>
              <a:ext uri="{FF2B5EF4-FFF2-40B4-BE49-F238E27FC236}">
                <a16:creationId xmlns:a16="http://schemas.microsoft.com/office/drawing/2014/main" id="{A5CF35A4-3806-4830-9ACA-6ABB9C7B5769}"/>
              </a:ext>
            </a:extLst>
          </p:cNvPr>
          <p:cNvSpPr txBox="1"/>
          <p:nvPr/>
        </p:nvSpPr>
        <p:spPr>
          <a:xfrm>
            <a:off x="10421154" y="2966965"/>
            <a:ext cx="1281253"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6354407</a:t>
            </a:r>
          </a:p>
        </p:txBody>
      </p:sp>
      <p:sp>
        <p:nvSpPr>
          <p:cNvPr id="33" name="TextBox 32">
            <a:extLst>
              <a:ext uri="{FF2B5EF4-FFF2-40B4-BE49-F238E27FC236}">
                <a16:creationId xmlns:a16="http://schemas.microsoft.com/office/drawing/2014/main" id="{8E93E098-CD81-46F9-9829-9F1E65296E4C}"/>
              </a:ext>
            </a:extLst>
          </p:cNvPr>
          <p:cNvSpPr txBox="1"/>
          <p:nvPr/>
        </p:nvSpPr>
        <p:spPr>
          <a:xfrm>
            <a:off x="10421154" y="3573774"/>
            <a:ext cx="884591"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0</a:t>
            </a:r>
          </a:p>
        </p:txBody>
      </p:sp>
      <p:sp>
        <p:nvSpPr>
          <p:cNvPr id="34" name="TextBox 33">
            <a:extLst>
              <a:ext uri="{FF2B5EF4-FFF2-40B4-BE49-F238E27FC236}">
                <a16:creationId xmlns:a16="http://schemas.microsoft.com/office/drawing/2014/main" id="{3115615E-BF0E-4072-BDAC-63F2933C2D2B}"/>
              </a:ext>
            </a:extLst>
          </p:cNvPr>
          <p:cNvSpPr txBox="1"/>
          <p:nvPr/>
        </p:nvSpPr>
        <p:spPr>
          <a:xfrm>
            <a:off x="10421154" y="4548413"/>
            <a:ext cx="1042090"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100 %</a:t>
            </a:r>
          </a:p>
        </p:txBody>
      </p:sp>
      <p:sp>
        <p:nvSpPr>
          <p:cNvPr id="36" name="TextBox 35">
            <a:extLst>
              <a:ext uri="{FF2B5EF4-FFF2-40B4-BE49-F238E27FC236}">
                <a16:creationId xmlns:a16="http://schemas.microsoft.com/office/drawing/2014/main" id="{DC6C5CD7-6287-47D0-81F9-046A2DA79611}"/>
              </a:ext>
            </a:extLst>
          </p:cNvPr>
          <p:cNvSpPr txBox="1"/>
          <p:nvPr/>
        </p:nvSpPr>
        <p:spPr>
          <a:xfrm>
            <a:off x="10421154" y="5182643"/>
            <a:ext cx="884591" cy="369332"/>
          </a:xfrm>
          <a:prstGeom prst="rect">
            <a:avLst/>
          </a:prstGeom>
          <a:noFill/>
        </p:spPr>
        <p:txBody>
          <a:bodyPr wrap="square" rtlCol="0">
            <a:spAutoFit/>
          </a:bodyPr>
          <a:lstStyle/>
          <a:p>
            <a:r>
              <a:rPr lang="en-US" b="1" dirty="0">
                <a:solidFill>
                  <a:schemeClr val="bg1"/>
                </a:solidFill>
                <a:latin typeface="Poppins" panose="00000500000000000000" pitchFamily="2" charset="0"/>
                <a:cs typeface="Poppins" panose="00000500000000000000" pitchFamily="2" charset="0"/>
              </a:rPr>
              <a:t>0 %</a:t>
            </a:r>
          </a:p>
        </p:txBody>
      </p:sp>
    </p:spTree>
    <p:extLst>
      <p:ext uri="{BB962C8B-B14F-4D97-AF65-F5344CB8AC3E}">
        <p14:creationId xmlns:p14="http://schemas.microsoft.com/office/powerpoint/2010/main" val="17582992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16637D0-D02A-4DC5-B76D-471D5FB0EE44}"/>
              </a:ext>
            </a:extLst>
          </p:cNvPr>
          <p:cNvPicPr>
            <a:picLocks noChangeAspect="1"/>
          </p:cNvPicPr>
          <p:nvPr/>
        </p:nvPicPr>
        <p:blipFill rotWithShape="1">
          <a:blip r:embed="rId2"/>
          <a:srcRect t="7813" r="31848" b="7813"/>
          <a:stretch/>
        </p:blipFill>
        <p:spPr>
          <a:xfrm>
            <a:off x="3167269" y="0"/>
            <a:ext cx="9024732" cy="6858000"/>
          </a:xfrm>
          <a:prstGeom prst="rect">
            <a:avLst/>
          </a:prstGeom>
        </p:spPr>
      </p:pic>
      <p:pic>
        <p:nvPicPr>
          <p:cNvPr id="11" name="Picture 10">
            <a:extLst>
              <a:ext uri="{FF2B5EF4-FFF2-40B4-BE49-F238E27FC236}">
                <a16:creationId xmlns:a16="http://schemas.microsoft.com/office/drawing/2014/main" id="{F9E253C9-50A8-4907-B7FB-528F0E427E8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5000" contrast="20000"/>
                    </a14:imgEffect>
                  </a14:imgLayer>
                </a14:imgProps>
              </a:ext>
              <a:ext uri="{28A0092B-C50C-407E-A947-70E740481C1C}">
                <a14:useLocalDpi xmlns:a14="http://schemas.microsoft.com/office/drawing/2010/main" val="0"/>
              </a:ext>
            </a:extLst>
          </a:blip>
          <a:srcRect l="22689" r="39565"/>
          <a:stretch/>
        </p:blipFill>
        <p:spPr>
          <a:xfrm>
            <a:off x="0" y="0"/>
            <a:ext cx="3167269" cy="6858000"/>
          </a:xfrm>
          <a:prstGeom prst="rect">
            <a:avLst/>
          </a:prstGeom>
        </p:spPr>
      </p:pic>
      <p:sp>
        <p:nvSpPr>
          <p:cNvPr id="18" name="Rectangle 17">
            <a:extLst>
              <a:ext uri="{FF2B5EF4-FFF2-40B4-BE49-F238E27FC236}">
                <a16:creationId xmlns:a16="http://schemas.microsoft.com/office/drawing/2014/main" id="{D57C4A6E-378D-4B3E-956A-E9AD8D93B6B9}"/>
              </a:ext>
            </a:extLst>
          </p:cNvPr>
          <p:cNvSpPr/>
          <p:nvPr/>
        </p:nvSpPr>
        <p:spPr>
          <a:xfrm>
            <a:off x="0" y="0"/>
            <a:ext cx="3167265" cy="6858000"/>
          </a:xfrm>
          <a:prstGeom prst="rect">
            <a:avLst/>
          </a:prstGeom>
          <a:gradFill flip="none" rotWithShape="1">
            <a:gsLst>
              <a:gs pos="0">
                <a:schemeClr val="tx1">
                  <a:alpha val="75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66E801-6615-4C18-B426-9C46ABF2D7CC}"/>
              </a:ext>
            </a:extLst>
          </p:cNvPr>
          <p:cNvSpPr/>
          <p:nvPr/>
        </p:nvSpPr>
        <p:spPr>
          <a:xfrm>
            <a:off x="3167267" y="0"/>
            <a:ext cx="9024732" cy="6858000"/>
          </a:xfrm>
          <a:prstGeom prst="rect">
            <a:avLst/>
          </a:prstGeom>
          <a:gradFill flip="none" rotWithShape="1">
            <a:gsLst>
              <a:gs pos="0">
                <a:schemeClr val="tx1"/>
              </a:gs>
              <a:gs pos="100000">
                <a:schemeClr val="tx1">
                  <a:alpha val="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27042947-3687-43AE-ADCC-31BF5E71380E}"/>
              </a:ext>
            </a:extLst>
          </p:cNvPr>
          <p:cNvSpPr txBox="1"/>
          <p:nvPr/>
        </p:nvSpPr>
        <p:spPr>
          <a:xfrm>
            <a:off x="-39753" y="130411"/>
            <a:ext cx="4618378" cy="830997"/>
          </a:xfrm>
          <a:prstGeom prst="rect">
            <a:avLst/>
          </a:prstGeom>
          <a:noFill/>
        </p:spPr>
        <p:txBody>
          <a:bodyPr wrap="square" rtlCol="0">
            <a:spAutoFit/>
          </a:bodyPr>
          <a:lstStyle/>
          <a:p>
            <a:pPr algn="ctr"/>
            <a:r>
              <a:rPr lang="en-US" sz="4800" b="1" dirty="0">
                <a:solidFill>
                  <a:schemeClr val="bg1"/>
                </a:solidFill>
                <a:latin typeface="Poppins" panose="00000500000000000000" pitchFamily="2" charset="0"/>
                <a:cs typeface="Poppins" panose="00000500000000000000" pitchFamily="2" charset="0"/>
              </a:rPr>
              <a:t>PAYMENT</a:t>
            </a:r>
          </a:p>
        </p:txBody>
      </p:sp>
      <p:sp>
        <p:nvSpPr>
          <p:cNvPr id="14" name="TextBox 13">
            <a:extLst>
              <a:ext uri="{FF2B5EF4-FFF2-40B4-BE49-F238E27FC236}">
                <a16:creationId xmlns:a16="http://schemas.microsoft.com/office/drawing/2014/main" id="{009757DB-360F-4940-B24E-ED2955C34AB8}"/>
              </a:ext>
            </a:extLst>
          </p:cNvPr>
          <p:cNvSpPr txBox="1"/>
          <p:nvPr/>
        </p:nvSpPr>
        <p:spPr>
          <a:xfrm>
            <a:off x="2269436" y="130411"/>
            <a:ext cx="7981120" cy="830997"/>
          </a:xfrm>
          <a:prstGeom prst="rect">
            <a:avLst/>
          </a:prstGeom>
          <a:noFill/>
        </p:spPr>
        <p:txBody>
          <a:bodyPr wrap="square" rtlCol="0">
            <a:spAutoFit/>
          </a:bodyPr>
          <a:lstStyle/>
          <a:p>
            <a:pPr algn="r"/>
            <a:r>
              <a:rPr lang="en-US" sz="4800" b="1" spc="300" dirty="0">
                <a:solidFill>
                  <a:schemeClr val="bg1"/>
                </a:solidFill>
                <a:latin typeface="Poppins" panose="00000500000000000000" pitchFamily="2" charset="0"/>
                <a:cs typeface="Poppins" panose="00000500000000000000" pitchFamily="2" charset="0"/>
              </a:rPr>
              <a:t>FRAUD DETECTION</a:t>
            </a:r>
          </a:p>
        </p:txBody>
      </p:sp>
      <p:sp>
        <p:nvSpPr>
          <p:cNvPr id="8" name="TextBox 7">
            <a:extLst>
              <a:ext uri="{FF2B5EF4-FFF2-40B4-BE49-F238E27FC236}">
                <a16:creationId xmlns:a16="http://schemas.microsoft.com/office/drawing/2014/main" id="{8C9FE8A4-E6A9-4063-ADB3-849EDD230473}"/>
              </a:ext>
            </a:extLst>
          </p:cNvPr>
          <p:cNvSpPr txBox="1"/>
          <p:nvPr/>
        </p:nvSpPr>
        <p:spPr>
          <a:xfrm>
            <a:off x="12405612" y="355745"/>
            <a:ext cx="3882887" cy="338554"/>
          </a:xfrm>
          <a:prstGeom prst="rect">
            <a:avLst/>
          </a:prstGeom>
          <a:noFill/>
        </p:spPr>
        <p:txBody>
          <a:bodyPr wrap="square" rtlCol="0">
            <a:spAutoFit/>
          </a:bodyPr>
          <a:lstStyle/>
          <a:p>
            <a:pPr algn="ctr"/>
            <a:r>
              <a:rPr lang="en-US" sz="1600" b="1" spc="6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TABLE OF CONTENTS</a:t>
            </a:r>
          </a:p>
        </p:txBody>
      </p:sp>
      <p:sp>
        <p:nvSpPr>
          <p:cNvPr id="22" name="TextBox 21">
            <a:extLst>
              <a:ext uri="{FF2B5EF4-FFF2-40B4-BE49-F238E27FC236}">
                <a16:creationId xmlns:a16="http://schemas.microsoft.com/office/drawing/2014/main" id="{E1910776-41CD-420A-AC57-1FC157CA7CDE}"/>
              </a:ext>
            </a:extLst>
          </p:cNvPr>
          <p:cNvSpPr txBox="1"/>
          <p:nvPr/>
        </p:nvSpPr>
        <p:spPr>
          <a:xfrm>
            <a:off x="-6218103" y="1056097"/>
            <a:ext cx="5902334"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ANALYSIS ON GENUINE DATA</a:t>
            </a:r>
          </a:p>
        </p:txBody>
      </p:sp>
      <p:sp>
        <p:nvSpPr>
          <p:cNvPr id="23" name="TextBox 22">
            <a:extLst>
              <a:ext uri="{FF2B5EF4-FFF2-40B4-BE49-F238E27FC236}">
                <a16:creationId xmlns:a16="http://schemas.microsoft.com/office/drawing/2014/main" id="{39A1E702-95AC-4BB7-A283-FCFCB46E2404}"/>
              </a:ext>
            </a:extLst>
          </p:cNvPr>
          <p:cNvSpPr txBox="1"/>
          <p:nvPr/>
        </p:nvSpPr>
        <p:spPr>
          <a:xfrm>
            <a:off x="747918" y="1056097"/>
            <a:ext cx="5348082" cy="461665"/>
          </a:xfrm>
          <a:prstGeom prst="rect">
            <a:avLst/>
          </a:prstGeom>
          <a:noFill/>
        </p:spPr>
        <p:txBody>
          <a:bodyPr wrap="square" rtlCol="0">
            <a:spAutoFit/>
          </a:bodyPr>
          <a:lstStyle/>
          <a:p>
            <a:r>
              <a:rPr lang="en-US" sz="24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INSIGHTS FROM DATA</a:t>
            </a:r>
          </a:p>
        </p:txBody>
      </p:sp>
      <p:sp>
        <p:nvSpPr>
          <p:cNvPr id="24" name="TextBox 23">
            <a:extLst>
              <a:ext uri="{FF2B5EF4-FFF2-40B4-BE49-F238E27FC236}">
                <a16:creationId xmlns:a16="http://schemas.microsoft.com/office/drawing/2014/main" id="{460BA41B-2EF9-42D3-B603-3F69414C3D3C}"/>
              </a:ext>
            </a:extLst>
          </p:cNvPr>
          <p:cNvSpPr txBox="1"/>
          <p:nvPr/>
        </p:nvSpPr>
        <p:spPr>
          <a:xfrm>
            <a:off x="12939918" y="5130605"/>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OBSERVATIONS</a:t>
            </a:r>
          </a:p>
        </p:txBody>
      </p:sp>
      <p:sp>
        <p:nvSpPr>
          <p:cNvPr id="25" name="TextBox 24">
            <a:extLst>
              <a:ext uri="{FF2B5EF4-FFF2-40B4-BE49-F238E27FC236}">
                <a16:creationId xmlns:a16="http://schemas.microsoft.com/office/drawing/2014/main" id="{CB5B7A1C-8B86-4862-AF87-928DC7AE8106}"/>
              </a:ext>
            </a:extLst>
          </p:cNvPr>
          <p:cNvSpPr txBox="1"/>
          <p:nvPr/>
        </p:nvSpPr>
        <p:spPr>
          <a:xfrm>
            <a:off x="12939918" y="5701526"/>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CONCLUSIONS</a:t>
            </a:r>
          </a:p>
        </p:txBody>
      </p:sp>
      <p:sp>
        <p:nvSpPr>
          <p:cNvPr id="26" name="TextBox 25">
            <a:extLst>
              <a:ext uri="{FF2B5EF4-FFF2-40B4-BE49-F238E27FC236}">
                <a16:creationId xmlns:a16="http://schemas.microsoft.com/office/drawing/2014/main" id="{AFF82691-CB9B-4956-99A9-8F54B2F25527}"/>
              </a:ext>
            </a:extLst>
          </p:cNvPr>
          <p:cNvSpPr txBox="1"/>
          <p:nvPr/>
        </p:nvSpPr>
        <p:spPr>
          <a:xfrm>
            <a:off x="12939918" y="6272451"/>
            <a:ext cx="5348082" cy="338554"/>
          </a:xfrm>
          <a:prstGeom prst="rect">
            <a:avLst/>
          </a:prstGeom>
          <a:noFill/>
        </p:spPr>
        <p:txBody>
          <a:bodyPr wrap="square" rtlCol="0">
            <a:spAutoFit/>
          </a:bodyPr>
          <a:lstStyle/>
          <a:p>
            <a:r>
              <a:rPr lang="en-US" sz="1600" b="1" spc="300" dirty="0">
                <a:solidFill>
                  <a:schemeClr val="bg1"/>
                </a:solidFill>
                <a:effectLst>
                  <a:outerShdw blurRad="38100" dist="38100" dir="2700000" algn="tl">
                    <a:srgbClr val="000000">
                      <a:alpha val="43137"/>
                    </a:srgbClr>
                  </a:outerShdw>
                </a:effectLst>
                <a:latin typeface="Poppins" panose="00000500000000000000" pitchFamily="2" charset="0"/>
                <a:cs typeface="Poppins" panose="00000500000000000000" pitchFamily="2" charset="0"/>
              </a:rPr>
              <a:t>PREVENTIONS</a:t>
            </a:r>
          </a:p>
        </p:txBody>
      </p:sp>
      <p:cxnSp>
        <p:nvCxnSpPr>
          <p:cNvPr id="3" name="Straight Connector 2">
            <a:extLst>
              <a:ext uri="{FF2B5EF4-FFF2-40B4-BE49-F238E27FC236}">
                <a16:creationId xmlns:a16="http://schemas.microsoft.com/office/drawing/2014/main" id="{0C9D47AD-0179-4F51-8A37-F675FF1E4CD4}"/>
              </a:ext>
            </a:extLst>
          </p:cNvPr>
          <p:cNvCxnSpPr/>
          <p:nvPr/>
        </p:nvCxnSpPr>
        <p:spPr>
          <a:xfrm>
            <a:off x="12662794" y="772725"/>
            <a:ext cx="406703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52" name="Graphic 51" descr="Lightbulb and gear with solid fill">
            <a:extLst>
              <a:ext uri="{FF2B5EF4-FFF2-40B4-BE49-F238E27FC236}">
                <a16:creationId xmlns:a16="http://schemas.microsoft.com/office/drawing/2014/main" id="{81AD2A5E-A948-4641-B6F5-5CC7FA520DD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759259" y="1044524"/>
            <a:ext cx="365760" cy="365760"/>
          </a:xfrm>
          <a:prstGeom prst="rect">
            <a:avLst/>
          </a:prstGeom>
        </p:spPr>
      </p:pic>
      <p:pic>
        <p:nvPicPr>
          <p:cNvPr id="35" name="Graphic 34" descr="Research with solid fill">
            <a:extLst>
              <a:ext uri="{FF2B5EF4-FFF2-40B4-BE49-F238E27FC236}">
                <a16:creationId xmlns:a16="http://schemas.microsoft.com/office/drawing/2014/main" id="{5DDEDAD1-6A7F-4261-9F8F-CA0DBB0644B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583863" y="1153290"/>
            <a:ext cx="365760" cy="365760"/>
          </a:xfrm>
          <a:prstGeom prst="rect">
            <a:avLst/>
          </a:prstGeom>
        </p:spPr>
      </p:pic>
      <p:pic>
        <p:nvPicPr>
          <p:cNvPr id="17" name="Graphic 16" descr="Venn diagram with solid fill">
            <a:extLst>
              <a:ext uri="{FF2B5EF4-FFF2-40B4-BE49-F238E27FC236}">
                <a16:creationId xmlns:a16="http://schemas.microsoft.com/office/drawing/2014/main" id="{89AC5AC8-8857-43E3-B5C4-77591876A357}"/>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82158" y="1104049"/>
            <a:ext cx="365760" cy="365760"/>
          </a:xfrm>
          <a:prstGeom prst="rect">
            <a:avLst/>
          </a:prstGeom>
        </p:spPr>
      </p:pic>
      <p:pic>
        <p:nvPicPr>
          <p:cNvPr id="19" name="Picture" title="This slide contains the following visuals: Genuine Transactions Type ,Fraud Transactions Type. Please refer to the notes on this slide for details">
            <a:hlinkClick r:id="rId11"/>
            <a:extLst>
              <a:ext uri="{FF2B5EF4-FFF2-40B4-BE49-F238E27FC236}">
                <a16:creationId xmlns:a16="http://schemas.microsoft.com/office/drawing/2014/main" id="{BC6135C7-ABDE-4BAF-BF5F-95D938D369C6}"/>
              </a:ext>
            </a:extLst>
          </p:cNvPr>
          <p:cNvPicPr>
            <a:picLocks noChangeAspect="1"/>
          </p:cNvPicPr>
          <p:nvPr/>
        </p:nvPicPr>
        <p:blipFill rotWithShape="1">
          <a:blip r:embed="rId12"/>
          <a:srcRect t="7959" r="11394" b="16863"/>
          <a:stretch/>
        </p:blipFill>
        <p:spPr>
          <a:xfrm>
            <a:off x="770530" y="1571973"/>
            <a:ext cx="10650940" cy="5155616"/>
          </a:xfrm>
          <a:prstGeom prst="rect">
            <a:avLst/>
          </a:prstGeom>
          <a:noFill/>
        </p:spPr>
      </p:pic>
    </p:spTree>
    <p:extLst>
      <p:ext uri="{BB962C8B-B14F-4D97-AF65-F5344CB8AC3E}">
        <p14:creationId xmlns:p14="http://schemas.microsoft.com/office/powerpoint/2010/main" val="33235920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3">
    <wetp:webextensionref xmlns:r="http://schemas.openxmlformats.org/officeDocument/2006/relationships" r:id="rId1"/>
  </wetp:taskpane>
  <wetp:taskpane dockstate="right" visibility="0" width="350" row="1">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8041FFEA-8EDC-4E9D-87A1-C61800708BD0}">
  <we:reference id="wa104379997" version="2.0.0.0" store="en-US" storeType="OMEX"/>
  <we:alternateReferences>
    <we:reference id="WA104379997" version="2.0.0.0" store=""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CDAFE74A-80A0-4B2F-8DB6-9831A47FA965}">
  <we:reference id="wa104178141" version="4.3.3.0" store="en-US" storeType="OMEX"/>
  <we:alternateReferences>
    <we:reference id="WA104178141" version="4.3.3.0"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287</TotalTime>
  <Words>2373</Words>
  <Application>Microsoft Office PowerPoint</Application>
  <PresentationFormat>Widescreen</PresentationFormat>
  <Paragraphs>320</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Poppins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surya kumar</dc:creator>
  <cp:lastModifiedBy>Sanjay Polamarasetti</cp:lastModifiedBy>
  <cp:revision>6</cp:revision>
  <dcterms:created xsi:type="dcterms:W3CDTF">2023-03-22T08:23:41Z</dcterms:created>
  <dcterms:modified xsi:type="dcterms:W3CDTF">2023-03-23T05:42:23Z</dcterms:modified>
</cp:coreProperties>
</file>

<file path=docProps/thumbnail.jpeg>
</file>